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4"/>
    <p:sldMasterId id="2147483758" r:id="rId5"/>
  </p:sldMasterIdLst>
  <p:notesMasterIdLst>
    <p:notesMasterId r:id="rId12"/>
  </p:notesMasterIdLst>
  <p:handoutMasterIdLst>
    <p:handoutMasterId r:id="rId13"/>
  </p:handoutMasterIdLst>
  <p:sldIdLst>
    <p:sldId id="389" r:id="rId6"/>
    <p:sldId id="2734" r:id="rId7"/>
    <p:sldId id="1077" r:id="rId8"/>
    <p:sldId id="2607" r:id="rId9"/>
    <p:sldId id="2606" r:id="rId10"/>
    <p:sldId id="459" r:id="rId1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e" initials="D" lastIdx="4" clrIdx="0"/>
  <p:cmAuthor id="2" name="Djerdana Ivosevic" initials="DI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F"/>
    <a:srgbClr val="FFFFFF"/>
    <a:srgbClr val="D93736"/>
    <a:srgbClr val="FF66FF"/>
    <a:srgbClr val="ED1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62" autoAdjust="0"/>
    <p:restoredTop sz="76106" autoAdjust="0"/>
  </p:normalViewPr>
  <p:slideViewPr>
    <p:cSldViewPr snapToGrid="0">
      <p:cViewPr varScale="1">
        <p:scale>
          <a:sx n="121" d="100"/>
          <a:sy n="121" d="100"/>
        </p:scale>
        <p:origin x="632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08054" y="755356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12AE-AB2C-D44C-B37C-9698103B0B17}" type="datetimeFigureOut">
              <a:rPr lang="en-US" smtClean="0"/>
              <a:t>4/17/21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A4518266-6FB8-BB43-A937-C9B881E596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8"/>
            <a:ext cx="6856413" cy="744018"/>
          </a:xfrm>
          <a:prstGeom prst="rect">
            <a:avLst/>
          </a:prstGeom>
        </p:spPr>
      </p:pic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276730" y="296568"/>
            <a:ext cx="2971800" cy="458788"/>
          </a:xfrm>
          <a:prstGeom prst="rect">
            <a:avLst/>
          </a:prstGeom>
        </p:spPr>
        <p:txBody>
          <a:bodyPr vert="horz" lIns="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80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5964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r">
              <a:defRPr sz="1200"/>
            </a:lvl1pPr>
          </a:lstStyle>
          <a:p>
            <a:fld id="{F6E6EC6A-736F-427C-84D0-6FACA94F2C46}" type="datetimeFigureOut">
              <a:rPr lang="en-US" smtClean="0"/>
              <a:t>4/17/21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305744FA-7D65-471E-BDFC-54D8349B6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5744FA-7D65-471E-BDFC-54D8349B63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820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5744FA-7D65-471E-BDFC-54D8349B63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0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5744FA-7D65-471E-BDFC-54D8349B63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03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FDI COVID-19 Task Team established in May 2020 to lead the implementation of FDI’s COVID-19 strategy, which is </a:t>
            </a:r>
            <a:r>
              <a:rPr lang="en-US" dirty="0" err="1"/>
              <a:t>centred</a:t>
            </a:r>
            <a:r>
              <a:rPr lang="en-US" dirty="0"/>
              <a:t> on three goals: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Support members in mitigating the risk from COVID-19 to health and daily practice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Ensure continued access to care and promote prevention strategies for oral health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Represent the profession when political and economic priorities are re-shaped</a:t>
            </a: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5744FA-7D65-471E-BDFC-54D8349B63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71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Using data and information provided by members through the surveys, FDI is working on a series of reports that will summarize the impact of COVID in three main areas and provide guidance on future measures and preparedness. The topics are: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Practitioner infection risk and related measures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Practice guidance development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Financial impact on practices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World Oral Health Forum will be held on COVID-19 in 2021. This will take place as two online sessions, one looking at the impact of COVID to date and the response, and one looking at future implications and preparedness. 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Further webinars will also be held over the coming months to share information on key topics, such as the question of aerosol generation, mental health and the oral health-systemic health link as it related to COVID-19 infection and severity</a:t>
            </a:r>
          </a:p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5744FA-7D65-471E-BDFC-54D8349B63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34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45737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 b="1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05493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6992" y="4768200"/>
            <a:ext cx="1161000" cy="270000"/>
          </a:xfrm>
        </p:spPr>
        <p:txBody>
          <a:bodyPr/>
          <a:lstStyle/>
          <a:p>
            <a:fld id="{CF888A85-1584-6F41-BEDC-5E896734B880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03700" y="4768200"/>
            <a:ext cx="5670000" cy="27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60000" y="4768200"/>
            <a:ext cx="1215000" cy="27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9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24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121569"/>
            <a:ext cx="7886700" cy="3458205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q"/>
              <a:defRPr sz="2100"/>
            </a:lvl1pPr>
            <a:lvl3pPr marL="857250" indent="-171450">
              <a:buFont typeface="Wingdings" panose="05000000000000000000" pitchFamily="2" charset="2"/>
              <a:buChar char="Ø"/>
              <a:defRPr/>
            </a:lvl3pPr>
            <a:lvl4pPr marL="1200150" indent="-17145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B31C-FAD0-8F47-B997-15099C03A47A}" type="datetime1">
              <a:rPr lang="it-IT" smtClean="0"/>
              <a:t>17/04/21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44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121569"/>
            <a:ext cx="7886700" cy="3458205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q"/>
              <a:defRPr sz="2100"/>
            </a:lvl1pPr>
            <a:lvl3pPr marL="857250" indent="-171450">
              <a:buFont typeface="Wingdings" panose="05000000000000000000" pitchFamily="2" charset="2"/>
              <a:buChar char="Ø"/>
              <a:defRPr/>
            </a:lvl3pPr>
            <a:lvl4pPr marL="1200150" indent="-17145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165C-05D7-FA44-B4D7-35991C1A343C}" type="datetime1">
              <a:rPr lang="it-IT" smtClean="0"/>
              <a:t>17/04/21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65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121569"/>
            <a:ext cx="7886700" cy="3458205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q"/>
              <a:defRPr sz="2100"/>
            </a:lvl1pPr>
            <a:lvl3pPr marL="857250" indent="-171450">
              <a:buFont typeface="Wingdings" panose="05000000000000000000" pitchFamily="2" charset="2"/>
              <a:buChar char="Ø"/>
              <a:defRPr/>
            </a:lvl3pPr>
            <a:lvl4pPr marL="1200150" indent="-17145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2097-C274-B044-B111-442F3ACD7E95}" type="datetime1">
              <a:rPr lang="it-IT" smtClean="0"/>
              <a:t>17/04/21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989" y="197418"/>
            <a:ext cx="1067121" cy="53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47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121569"/>
            <a:ext cx="7886700" cy="3458205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q"/>
              <a:defRPr sz="2100"/>
            </a:lvl1pPr>
            <a:lvl3pPr marL="857250" indent="-171450">
              <a:buFont typeface="Wingdings" panose="05000000000000000000" pitchFamily="2" charset="2"/>
              <a:buChar char="Ø"/>
              <a:defRPr/>
            </a:lvl3pPr>
            <a:lvl4pPr marL="1200150" indent="-17145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02F-E39A-6F44-BA95-F00622673B0D}" type="datetime1">
              <a:rPr lang="it-IT" smtClean="0"/>
              <a:t>17/04/21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388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121569"/>
            <a:ext cx="7886700" cy="3458205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q"/>
              <a:defRPr sz="2100"/>
            </a:lvl1pPr>
            <a:lvl3pPr marL="857250" indent="-171450">
              <a:buFont typeface="Wingdings" panose="05000000000000000000" pitchFamily="2" charset="2"/>
              <a:buChar char="Ø"/>
              <a:defRPr/>
            </a:lvl3pPr>
            <a:lvl4pPr marL="1200150" indent="-17145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8D8A-AA99-6E4C-8A58-21CF8D872A1E}" type="datetime1">
              <a:rPr lang="it-IT" smtClean="0"/>
              <a:t>17/04/21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05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543A-4C49-8343-BE97-FF9771DCADAE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D575B5-6389-0549-894A-BAC9391628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9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7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10B4-2E3F-F244-B376-E31C27D62944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86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5908-6ED3-1643-8E65-66E51F473EF6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227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04F8-B8F6-F447-832D-CEC1F7309782}" type="datetime1">
              <a:rPr lang="it-IT" smtClean="0"/>
              <a:t>17/04/21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790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6591-FFDC-244A-8FBC-5FF1FEE548B3}" type="datetime1">
              <a:rPr lang="it-IT" smtClean="0"/>
              <a:t>17/04/21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41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01" y="159706"/>
            <a:ext cx="7203008" cy="903761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992" y="1195754"/>
            <a:ext cx="8418008" cy="3436969"/>
          </a:xfrm>
        </p:spPr>
        <p:txBody>
          <a:bodyPr/>
          <a:lstStyle>
            <a:lvl1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6992" y="4767263"/>
            <a:ext cx="1161000" cy="270000"/>
          </a:xfrm>
        </p:spPr>
        <p:txBody>
          <a:bodyPr/>
          <a:lstStyle/>
          <a:p>
            <a:fld id="{3B7F3858-9C1D-2A4C-951A-1CF0B0B24988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03996" y="4768200"/>
            <a:ext cx="5670000" cy="27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60000" y="4767263"/>
            <a:ext cx="1215000" cy="27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65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2273-F40C-2F47-A191-6F9EDFE4F4AB}" type="datetime1">
              <a:rPr lang="it-IT" smtClean="0"/>
              <a:t>17/04/21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784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7195-D894-1646-A4F5-6353791AFFEC}" type="datetime1">
              <a:rPr lang="it-IT" smtClean="0"/>
              <a:t>17/04/21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505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BCB7-EDC0-E643-97DF-6A5BA6263E4C}" type="datetime1">
              <a:rPr lang="it-IT" smtClean="0"/>
              <a:t>17/04/21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5420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2F59-69DD-A440-824B-1B07C2DCAA02}" type="datetime1">
              <a:rPr lang="it-IT" smtClean="0"/>
              <a:t>17/04/21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2814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3338-AFDB-9842-8DF6-4B4883490CB7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0845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CB13-D3E2-B54F-BFD7-95027F37E1D8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2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00" y="1196100"/>
            <a:ext cx="8418600" cy="2139553"/>
          </a:xfrm>
          <a:prstGeom prst="rect">
            <a:avLst/>
          </a:prstGeom>
        </p:spPr>
        <p:txBody>
          <a:bodyPr anchor="b"/>
          <a:lstStyle>
            <a:lvl1pPr>
              <a:defRPr sz="45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00" y="3442098"/>
            <a:ext cx="84186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6400" y="4768200"/>
            <a:ext cx="1161000" cy="270000"/>
          </a:xfrm>
        </p:spPr>
        <p:txBody>
          <a:bodyPr/>
          <a:lstStyle/>
          <a:p>
            <a:fld id="{1E079424-A664-AF42-8969-5C65A35DA7A6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03700" y="4768200"/>
            <a:ext cx="5670000" cy="27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60000" y="4768200"/>
            <a:ext cx="1215000" cy="27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70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00" y="159300"/>
            <a:ext cx="7203600" cy="9045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400" y="1196100"/>
            <a:ext cx="4131000" cy="34371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0" y="1196101"/>
            <a:ext cx="4131000" cy="3436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6400" y="4768200"/>
            <a:ext cx="1161000" cy="270000"/>
          </a:xfrm>
        </p:spPr>
        <p:txBody>
          <a:bodyPr/>
          <a:lstStyle/>
          <a:p>
            <a:fld id="{D2A02677-56C3-FA44-B8F9-80DEEA682FC9}" type="datetime1">
              <a:rPr lang="it-IT" smtClean="0"/>
              <a:t>17/04/21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03700" y="4768200"/>
            <a:ext cx="5670000" cy="27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60000" y="4767263"/>
            <a:ext cx="1215000" cy="27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5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00" y="159300"/>
            <a:ext cx="7203600" cy="9045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00" y="1260872"/>
            <a:ext cx="413100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400" y="1879200"/>
            <a:ext cx="4131000" cy="2762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0" y="1260900"/>
            <a:ext cx="413100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0" y="1878806"/>
            <a:ext cx="413100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6400" y="4768200"/>
            <a:ext cx="1161000" cy="270000"/>
          </a:xfrm>
        </p:spPr>
        <p:txBody>
          <a:bodyPr/>
          <a:lstStyle/>
          <a:p>
            <a:fld id="{44615A99-4CFF-044D-82F2-7E07F0661EB1}" type="datetime1">
              <a:rPr lang="it-IT" smtClean="0"/>
              <a:t>17/04/21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03700" y="4768200"/>
            <a:ext cx="5670000" cy="270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60000" y="4768200"/>
            <a:ext cx="1215000" cy="27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80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00" y="159300"/>
            <a:ext cx="7203600" cy="9045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6400" y="4768200"/>
            <a:ext cx="1161000" cy="270000"/>
          </a:xfrm>
        </p:spPr>
        <p:txBody>
          <a:bodyPr/>
          <a:lstStyle/>
          <a:p>
            <a:fld id="{4E802CE7-F633-0345-9111-76F3E392483F}" type="datetime1">
              <a:rPr lang="it-IT" smtClean="0"/>
              <a:t>17/04/21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03700" y="4768200"/>
            <a:ext cx="5670000" cy="270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60000" y="4767263"/>
            <a:ext cx="1215000" cy="27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42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6400" y="4768200"/>
            <a:ext cx="1161000" cy="270000"/>
          </a:xfrm>
        </p:spPr>
        <p:txBody>
          <a:bodyPr/>
          <a:lstStyle/>
          <a:p>
            <a:fld id="{5E943987-74C3-0843-976D-6E30B0631657}" type="datetime1">
              <a:rPr lang="it-IT" smtClean="0"/>
              <a:t>17/04/21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03700" y="4768200"/>
            <a:ext cx="5670000" cy="2700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60000" y="4768200"/>
            <a:ext cx="1215000" cy="27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70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400" y="159300"/>
            <a:ext cx="7203600" cy="9045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33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8000" y="1196100"/>
            <a:ext cx="4897800" cy="3437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6400" y="1196100"/>
            <a:ext cx="3222619" cy="34371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6400" y="4768200"/>
            <a:ext cx="1161000" cy="270000"/>
          </a:xfrm>
        </p:spPr>
        <p:txBody>
          <a:bodyPr/>
          <a:lstStyle/>
          <a:p>
            <a:fld id="{1D781B25-06DC-A044-A758-6C1299698009}" type="datetime1">
              <a:rPr lang="it-IT" smtClean="0"/>
              <a:t>17/04/21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03700" y="4768200"/>
            <a:ext cx="5670000" cy="27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60000" y="4768200"/>
            <a:ext cx="1215000" cy="27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74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121569"/>
            <a:ext cx="7886700" cy="3458205"/>
          </a:xfrm>
        </p:spPr>
        <p:txBody>
          <a:bodyPr/>
          <a:lstStyle>
            <a:lvl1pPr marL="171450" indent="-171450">
              <a:buFont typeface="Wingdings" panose="05000000000000000000" pitchFamily="2" charset="2"/>
              <a:buChar char="q"/>
              <a:defRPr sz="2100"/>
            </a:lvl1pPr>
            <a:lvl3pPr marL="857250" indent="-171450">
              <a:buFont typeface="Wingdings" panose="05000000000000000000" pitchFamily="2" charset="2"/>
              <a:buChar char="Ø"/>
              <a:defRPr/>
            </a:lvl3pPr>
            <a:lvl4pPr marL="1200150" indent="-17145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DF34-453E-8940-978C-D24CEB9522A4}" type="datetime1">
              <a:rPr lang="it-IT" smtClean="0"/>
              <a:t>17/04/21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64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00" y="1196100"/>
            <a:ext cx="8418600" cy="3437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6400" y="4768200"/>
            <a:ext cx="11610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BFB55-18B6-5444-83B8-CF45B1C58921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00" y="4768200"/>
            <a:ext cx="56700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60000" y="4768200"/>
            <a:ext cx="12150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9225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400" y="159300"/>
            <a:ext cx="7203600" cy="9045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171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A0F9-24D2-E048-9997-5C23DB96A4C2}" type="datetime1">
              <a:rPr lang="it-IT" smtClean="0"/>
              <a:t>17/04/21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A7D10E-8FE2-4F4C-97F1-AF8DE357EAA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9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9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498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Leading the world to </a:t>
            </a:r>
            <a:r>
              <a:rPr lang="en-US" sz="4950" dirty="0">
                <a:solidFill>
                  <a:srgbClr val="00498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optimal oral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64138"/>
            <a:ext cx="68580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sz="3100" b="1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FDI World Dental Federation</a:t>
            </a:r>
          </a:p>
          <a:p>
            <a:endParaRPr lang="en-US" sz="900" b="1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29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President Gerhard K. </a:t>
            </a:r>
            <a:r>
              <a:rPr lang="en-US" sz="2900" dirty="0" err="1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Seeberger</a:t>
            </a:r>
            <a:endParaRPr lang="en-US" sz="2900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000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24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ERO Plenary - April 17</a:t>
            </a:r>
            <a:r>
              <a:rPr lang="en-US" sz="2400" baseline="300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</a:t>
            </a:r>
            <a:r>
              <a:rPr lang="en-US" sz="24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B0CD-9247-4648-9B82-1A39CD309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48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F77CF9-49BE-5F44-9A6D-BE20AA10D3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41" y="1103320"/>
            <a:ext cx="5690737" cy="38977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071A50-20C4-464C-A083-0529ED8361FB}"/>
              </a:ext>
            </a:extLst>
          </p:cNvPr>
          <p:cNvSpPr txBox="1"/>
          <p:nvPr/>
        </p:nvSpPr>
        <p:spPr>
          <a:xfrm>
            <a:off x="6037579" y="993230"/>
            <a:ext cx="3106421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22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 HLM on UHC</a:t>
            </a:r>
          </a:p>
          <a:p>
            <a:pPr algn="ctr"/>
            <a:r>
              <a:rPr lang="en-US" sz="1800" dirty="0">
                <a:solidFill>
                  <a:srgbClr val="00498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September 23</a:t>
            </a:r>
            <a:r>
              <a:rPr lang="en-US" sz="1800" baseline="30000" dirty="0">
                <a:solidFill>
                  <a:srgbClr val="00498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rd</a:t>
            </a:r>
            <a:r>
              <a:rPr lang="en-US" sz="1800" dirty="0">
                <a:solidFill>
                  <a:srgbClr val="00498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 2019</a:t>
            </a:r>
          </a:p>
          <a:p>
            <a:endParaRPr lang="en-IT" sz="800" dirty="0">
              <a:solidFill>
                <a:srgbClr val="00498F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algn="ctr"/>
            <a:r>
              <a:rPr lang="en-IT" sz="225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Moving together </a:t>
            </a:r>
          </a:p>
          <a:p>
            <a:pPr algn="ctr"/>
            <a:r>
              <a:rPr lang="en-IT" sz="15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 build a healthier world</a:t>
            </a:r>
          </a:p>
          <a:p>
            <a:endParaRPr lang="en-IT" sz="1600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IT" sz="16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Art. 34.</a:t>
            </a:r>
          </a:p>
          <a:p>
            <a:endParaRPr lang="en-IT" sz="1200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/>
            <a:r>
              <a:rPr lang="en-US" sz="16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….. also strengthen efforts to address eye health conditions and oral health, as well as rare diseases and neglected tropical diseases, as part of universal health coverage; </a:t>
            </a:r>
          </a:p>
          <a:p>
            <a:endParaRPr lang="en-US" sz="1600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2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Heads of State &amp; Government</a:t>
            </a:r>
          </a:p>
          <a:p>
            <a:endParaRPr lang="en-IT" sz="1200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0ED48C-914C-9745-841C-C48E4E30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53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FC52D-7E00-4F4E-B00F-1156AF6E8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498F"/>
                </a:solidFill>
              </a:rPr>
              <a:t>Summary of main activities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DAF652-98CA-4885-98EB-7C87A2BD09C1}"/>
              </a:ext>
            </a:extLst>
          </p:cNvPr>
          <p:cNvSpPr/>
          <p:nvPr/>
        </p:nvSpPr>
        <p:spPr>
          <a:xfrm>
            <a:off x="143540" y="1195388"/>
            <a:ext cx="8631367" cy="3852419"/>
          </a:xfrm>
          <a:prstGeom prst="rect">
            <a:avLst/>
          </a:prstGeom>
          <a:noFill/>
        </p:spPr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B89CAD4-A7A2-4FA0-BA4C-8061508771B5}"/>
              </a:ext>
            </a:extLst>
          </p:cNvPr>
          <p:cNvSpPr/>
          <p:nvPr/>
        </p:nvSpPr>
        <p:spPr>
          <a:xfrm>
            <a:off x="3827043" y="1195773"/>
            <a:ext cx="1264360" cy="821834"/>
          </a:xfrm>
          <a:custGeom>
            <a:avLst/>
            <a:gdLst>
              <a:gd name="connsiteX0" fmla="*/ 0 w 1685813"/>
              <a:gd name="connsiteY0" fmla="*/ 182633 h 1095778"/>
              <a:gd name="connsiteX1" fmla="*/ 182633 w 1685813"/>
              <a:gd name="connsiteY1" fmla="*/ 0 h 1095778"/>
              <a:gd name="connsiteX2" fmla="*/ 1503180 w 1685813"/>
              <a:gd name="connsiteY2" fmla="*/ 0 h 1095778"/>
              <a:gd name="connsiteX3" fmla="*/ 1685813 w 1685813"/>
              <a:gd name="connsiteY3" fmla="*/ 182633 h 1095778"/>
              <a:gd name="connsiteX4" fmla="*/ 1685813 w 1685813"/>
              <a:gd name="connsiteY4" fmla="*/ 913145 h 1095778"/>
              <a:gd name="connsiteX5" fmla="*/ 1503180 w 1685813"/>
              <a:gd name="connsiteY5" fmla="*/ 1095778 h 1095778"/>
              <a:gd name="connsiteX6" fmla="*/ 182633 w 1685813"/>
              <a:gd name="connsiteY6" fmla="*/ 1095778 h 1095778"/>
              <a:gd name="connsiteX7" fmla="*/ 0 w 1685813"/>
              <a:gd name="connsiteY7" fmla="*/ 913145 h 1095778"/>
              <a:gd name="connsiteX8" fmla="*/ 0 w 1685813"/>
              <a:gd name="connsiteY8" fmla="*/ 182633 h 1095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5813" h="1095778">
                <a:moveTo>
                  <a:pt x="0" y="182633"/>
                </a:moveTo>
                <a:cubicBezTo>
                  <a:pt x="0" y="81768"/>
                  <a:pt x="81768" y="0"/>
                  <a:pt x="182633" y="0"/>
                </a:cubicBezTo>
                <a:lnTo>
                  <a:pt x="1503180" y="0"/>
                </a:lnTo>
                <a:cubicBezTo>
                  <a:pt x="1604045" y="0"/>
                  <a:pt x="1685813" y="81768"/>
                  <a:pt x="1685813" y="182633"/>
                </a:cubicBezTo>
                <a:lnTo>
                  <a:pt x="1685813" y="913145"/>
                </a:lnTo>
                <a:cubicBezTo>
                  <a:pt x="1685813" y="1014010"/>
                  <a:pt x="1604045" y="1095778"/>
                  <a:pt x="1503180" y="1095778"/>
                </a:cubicBezTo>
                <a:lnTo>
                  <a:pt x="182633" y="1095778"/>
                </a:lnTo>
                <a:cubicBezTo>
                  <a:pt x="81768" y="1095778"/>
                  <a:pt x="0" y="1014010"/>
                  <a:pt x="0" y="913145"/>
                </a:cubicBezTo>
                <a:lnTo>
                  <a:pt x="0" y="182633"/>
                </a:lnTo>
                <a:close/>
              </a:path>
            </a:pathLst>
          </a:custGeom>
          <a:solidFill>
            <a:srgbClr val="00538F"/>
          </a:solidFill>
          <a:scene3d>
            <a:camera prst="orthographicFront"/>
            <a:lightRig rig="threePt" dir="t"/>
          </a:scene3d>
          <a:sp3d>
            <a:bevelT/>
            <a:bevelB w="152400" h="50800" prst="softRound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698" tIns="108698" rIns="108698" bIns="10869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dirty="0"/>
              <a:t>Advocacy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B89AB9A-74D5-4048-9177-ADF1A24BE458}"/>
              </a:ext>
            </a:extLst>
          </p:cNvPr>
          <p:cNvSpPr/>
          <p:nvPr/>
        </p:nvSpPr>
        <p:spPr>
          <a:xfrm>
            <a:off x="2814719" y="1606690"/>
            <a:ext cx="3289007" cy="328900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47202" y="173368"/>
                </a:moveTo>
                <a:arcTo wR="2192671" hR="2192671" stAng="17576230" swAng="1965261"/>
              </a:path>
            </a:pathLst>
          </a:custGeom>
          <a:noFill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C814AD0-7B02-4C46-9C99-6706353C95CE}"/>
              </a:ext>
            </a:extLst>
          </p:cNvPr>
          <p:cNvSpPr/>
          <p:nvPr/>
        </p:nvSpPr>
        <p:spPr>
          <a:xfrm>
            <a:off x="5249147" y="2332097"/>
            <a:ext cx="1548184" cy="821834"/>
          </a:xfrm>
          <a:custGeom>
            <a:avLst/>
            <a:gdLst>
              <a:gd name="connsiteX0" fmla="*/ 0 w 2064245"/>
              <a:gd name="connsiteY0" fmla="*/ 182633 h 1095778"/>
              <a:gd name="connsiteX1" fmla="*/ 182633 w 2064245"/>
              <a:gd name="connsiteY1" fmla="*/ 0 h 1095778"/>
              <a:gd name="connsiteX2" fmla="*/ 1881612 w 2064245"/>
              <a:gd name="connsiteY2" fmla="*/ 0 h 1095778"/>
              <a:gd name="connsiteX3" fmla="*/ 2064245 w 2064245"/>
              <a:gd name="connsiteY3" fmla="*/ 182633 h 1095778"/>
              <a:gd name="connsiteX4" fmla="*/ 2064245 w 2064245"/>
              <a:gd name="connsiteY4" fmla="*/ 913145 h 1095778"/>
              <a:gd name="connsiteX5" fmla="*/ 1881612 w 2064245"/>
              <a:gd name="connsiteY5" fmla="*/ 1095778 h 1095778"/>
              <a:gd name="connsiteX6" fmla="*/ 182633 w 2064245"/>
              <a:gd name="connsiteY6" fmla="*/ 1095778 h 1095778"/>
              <a:gd name="connsiteX7" fmla="*/ 0 w 2064245"/>
              <a:gd name="connsiteY7" fmla="*/ 913145 h 1095778"/>
              <a:gd name="connsiteX8" fmla="*/ 0 w 2064245"/>
              <a:gd name="connsiteY8" fmla="*/ 182633 h 1095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4245" h="1095778">
                <a:moveTo>
                  <a:pt x="0" y="182633"/>
                </a:moveTo>
                <a:cubicBezTo>
                  <a:pt x="0" y="81768"/>
                  <a:pt x="81768" y="0"/>
                  <a:pt x="182633" y="0"/>
                </a:cubicBezTo>
                <a:lnTo>
                  <a:pt x="1881612" y="0"/>
                </a:lnTo>
                <a:cubicBezTo>
                  <a:pt x="1982477" y="0"/>
                  <a:pt x="2064245" y="81768"/>
                  <a:pt x="2064245" y="182633"/>
                </a:cubicBezTo>
                <a:lnTo>
                  <a:pt x="2064245" y="913145"/>
                </a:lnTo>
                <a:cubicBezTo>
                  <a:pt x="2064245" y="1014010"/>
                  <a:pt x="1982477" y="1095778"/>
                  <a:pt x="1881612" y="1095778"/>
                </a:cubicBezTo>
                <a:lnTo>
                  <a:pt x="182633" y="1095778"/>
                </a:lnTo>
                <a:cubicBezTo>
                  <a:pt x="81768" y="1095778"/>
                  <a:pt x="0" y="1014010"/>
                  <a:pt x="0" y="913145"/>
                </a:cubicBezTo>
                <a:lnTo>
                  <a:pt x="0" y="182633"/>
                </a:lnTo>
                <a:close/>
              </a:path>
            </a:pathLst>
          </a:custGeom>
          <a:solidFill>
            <a:srgbClr val="00538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698" tIns="108698" rIns="108698" bIns="10869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dirty="0"/>
              <a:t>Projects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31CFA5-F6FA-43AE-8D9E-0C64EDF54669}"/>
              </a:ext>
            </a:extLst>
          </p:cNvPr>
          <p:cNvSpPr/>
          <p:nvPr/>
        </p:nvSpPr>
        <p:spPr>
          <a:xfrm>
            <a:off x="2814068" y="1594997"/>
            <a:ext cx="3289007" cy="328900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383053" y="2092514"/>
                </a:moveTo>
                <a:arcTo wR="2192671" hR="2192671" stAng="21442916" swAng="2182430"/>
              </a:path>
            </a:pathLst>
          </a:custGeom>
          <a:noFill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619AD9D-D635-46C7-B19E-F15313E3C9B7}"/>
              </a:ext>
            </a:extLst>
          </p:cNvPr>
          <p:cNvSpPr/>
          <p:nvPr/>
        </p:nvSpPr>
        <p:spPr>
          <a:xfrm>
            <a:off x="4651746" y="4161957"/>
            <a:ext cx="1548184" cy="821834"/>
          </a:xfrm>
          <a:custGeom>
            <a:avLst/>
            <a:gdLst>
              <a:gd name="connsiteX0" fmla="*/ 0 w 2064245"/>
              <a:gd name="connsiteY0" fmla="*/ 182633 h 1095778"/>
              <a:gd name="connsiteX1" fmla="*/ 182633 w 2064245"/>
              <a:gd name="connsiteY1" fmla="*/ 0 h 1095778"/>
              <a:gd name="connsiteX2" fmla="*/ 1881612 w 2064245"/>
              <a:gd name="connsiteY2" fmla="*/ 0 h 1095778"/>
              <a:gd name="connsiteX3" fmla="*/ 2064245 w 2064245"/>
              <a:gd name="connsiteY3" fmla="*/ 182633 h 1095778"/>
              <a:gd name="connsiteX4" fmla="*/ 2064245 w 2064245"/>
              <a:gd name="connsiteY4" fmla="*/ 913145 h 1095778"/>
              <a:gd name="connsiteX5" fmla="*/ 1881612 w 2064245"/>
              <a:gd name="connsiteY5" fmla="*/ 1095778 h 1095778"/>
              <a:gd name="connsiteX6" fmla="*/ 182633 w 2064245"/>
              <a:gd name="connsiteY6" fmla="*/ 1095778 h 1095778"/>
              <a:gd name="connsiteX7" fmla="*/ 0 w 2064245"/>
              <a:gd name="connsiteY7" fmla="*/ 913145 h 1095778"/>
              <a:gd name="connsiteX8" fmla="*/ 0 w 2064245"/>
              <a:gd name="connsiteY8" fmla="*/ 182633 h 1095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4245" h="1095778">
                <a:moveTo>
                  <a:pt x="0" y="182633"/>
                </a:moveTo>
                <a:cubicBezTo>
                  <a:pt x="0" y="81768"/>
                  <a:pt x="81768" y="0"/>
                  <a:pt x="182633" y="0"/>
                </a:cubicBezTo>
                <a:lnTo>
                  <a:pt x="1881612" y="0"/>
                </a:lnTo>
                <a:cubicBezTo>
                  <a:pt x="1982477" y="0"/>
                  <a:pt x="2064245" y="81768"/>
                  <a:pt x="2064245" y="182633"/>
                </a:cubicBezTo>
                <a:lnTo>
                  <a:pt x="2064245" y="913145"/>
                </a:lnTo>
                <a:cubicBezTo>
                  <a:pt x="2064245" y="1014010"/>
                  <a:pt x="1982477" y="1095778"/>
                  <a:pt x="1881612" y="1095778"/>
                </a:cubicBezTo>
                <a:lnTo>
                  <a:pt x="182633" y="1095778"/>
                </a:lnTo>
                <a:cubicBezTo>
                  <a:pt x="81768" y="1095778"/>
                  <a:pt x="0" y="1014010"/>
                  <a:pt x="0" y="913145"/>
                </a:cubicBezTo>
                <a:lnTo>
                  <a:pt x="0" y="182633"/>
                </a:lnTo>
                <a:close/>
              </a:path>
            </a:pathLst>
          </a:custGeom>
          <a:solidFill>
            <a:srgbClr val="00538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698" tIns="108698" rIns="108698" bIns="10869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dirty="0"/>
              <a:t>World Dental Congress</a:t>
            </a:r>
            <a:endParaRPr lang="en-US" sz="18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BD07BB3-5697-4C6C-918A-F20A4A3EE6AA}"/>
              </a:ext>
            </a:extLst>
          </p:cNvPr>
          <p:cNvSpPr/>
          <p:nvPr/>
        </p:nvSpPr>
        <p:spPr>
          <a:xfrm>
            <a:off x="2784522" y="1603413"/>
            <a:ext cx="3289007" cy="328900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84543" y="4365829"/>
                </a:moveTo>
                <a:arcTo wR="2192671" hR="2192671" stAng="4941030" swAng="790806"/>
              </a:path>
            </a:pathLst>
          </a:custGeom>
          <a:noFill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3203A8-C597-41C6-8B50-0A4EB9570D12}"/>
              </a:ext>
            </a:extLst>
          </p:cNvPr>
          <p:cNvSpPr/>
          <p:nvPr/>
        </p:nvSpPr>
        <p:spPr>
          <a:xfrm>
            <a:off x="2718516" y="4170708"/>
            <a:ext cx="1548184" cy="821834"/>
          </a:xfrm>
          <a:custGeom>
            <a:avLst/>
            <a:gdLst>
              <a:gd name="connsiteX0" fmla="*/ 0 w 2064245"/>
              <a:gd name="connsiteY0" fmla="*/ 182633 h 1095778"/>
              <a:gd name="connsiteX1" fmla="*/ 182633 w 2064245"/>
              <a:gd name="connsiteY1" fmla="*/ 0 h 1095778"/>
              <a:gd name="connsiteX2" fmla="*/ 1881612 w 2064245"/>
              <a:gd name="connsiteY2" fmla="*/ 0 h 1095778"/>
              <a:gd name="connsiteX3" fmla="*/ 2064245 w 2064245"/>
              <a:gd name="connsiteY3" fmla="*/ 182633 h 1095778"/>
              <a:gd name="connsiteX4" fmla="*/ 2064245 w 2064245"/>
              <a:gd name="connsiteY4" fmla="*/ 913145 h 1095778"/>
              <a:gd name="connsiteX5" fmla="*/ 1881612 w 2064245"/>
              <a:gd name="connsiteY5" fmla="*/ 1095778 h 1095778"/>
              <a:gd name="connsiteX6" fmla="*/ 182633 w 2064245"/>
              <a:gd name="connsiteY6" fmla="*/ 1095778 h 1095778"/>
              <a:gd name="connsiteX7" fmla="*/ 0 w 2064245"/>
              <a:gd name="connsiteY7" fmla="*/ 913145 h 1095778"/>
              <a:gd name="connsiteX8" fmla="*/ 0 w 2064245"/>
              <a:gd name="connsiteY8" fmla="*/ 182633 h 1095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4245" h="1095778">
                <a:moveTo>
                  <a:pt x="0" y="182633"/>
                </a:moveTo>
                <a:cubicBezTo>
                  <a:pt x="0" y="81768"/>
                  <a:pt x="81768" y="0"/>
                  <a:pt x="182633" y="0"/>
                </a:cubicBezTo>
                <a:lnTo>
                  <a:pt x="1881612" y="0"/>
                </a:lnTo>
                <a:cubicBezTo>
                  <a:pt x="1982477" y="0"/>
                  <a:pt x="2064245" y="81768"/>
                  <a:pt x="2064245" y="182633"/>
                </a:cubicBezTo>
                <a:lnTo>
                  <a:pt x="2064245" y="913145"/>
                </a:lnTo>
                <a:cubicBezTo>
                  <a:pt x="2064245" y="1014010"/>
                  <a:pt x="1982477" y="1095778"/>
                  <a:pt x="1881612" y="1095778"/>
                </a:cubicBezTo>
                <a:lnTo>
                  <a:pt x="182633" y="1095778"/>
                </a:lnTo>
                <a:cubicBezTo>
                  <a:pt x="81768" y="1095778"/>
                  <a:pt x="0" y="1014010"/>
                  <a:pt x="0" y="913145"/>
                </a:cubicBezTo>
                <a:lnTo>
                  <a:pt x="0" y="182633"/>
                </a:lnTo>
                <a:close/>
              </a:path>
            </a:pathLst>
          </a:custGeom>
          <a:solidFill>
            <a:srgbClr val="00538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698" tIns="108698" rIns="108698" bIns="10869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dirty="0"/>
              <a:t>Policy statements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75D64B2-555E-4DAD-9FE5-567CF4C6DDD1}"/>
              </a:ext>
            </a:extLst>
          </p:cNvPr>
          <p:cNvSpPr/>
          <p:nvPr/>
        </p:nvSpPr>
        <p:spPr>
          <a:xfrm>
            <a:off x="2814719" y="1606690"/>
            <a:ext cx="3289007" cy="328900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66970" y="3407012"/>
                </a:moveTo>
                <a:arcTo wR="2192671" hR="2192671" stAng="8782240" swAng="2199165"/>
              </a:path>
            </a:pathLst>
          </a:custGeom>
          <a:noFill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1A4109-961C-412E-B045-B82B2A4F15F3}"/>
              </a:ext>
            </a:extLst>
          </p:cNvPr>
          <p:cNvSpPr/>
          <p:nvPr/>
        </p:nvSpPr>
        <p:spPr>
          <a:xfrm>
            <a:off x="2121115" y="2332097"/>
            <a:ext cx="1548184" cy="821834"/>
          </a:xfrm>
          <a:custGeom>
            <a:avLst/>
            <a:gdLst>
              <a:gd name="connsiteX0" fmla="*/ 0 w 2064245"/>
              <a:gd name="connsiteY0" fmla="*/ 182633 h 1095778"/>
              <a:gd name="connsiteX1" fmla="*/ 182633 w 2064245"/>
              <a:gd name="connsiteY1" fmla="*/ 0 h 1095778"/>
              <a:gd name="connsiteX2" fmla="*/ 1881612 w 2064245"/>
              <a:gd name="connsiteY2" fmla="*/ 0 h 1095778"/>
              <a:gd name="connsiteX3" fmla="*/ 2064245 w 2064245"/>
              <a:gd name="connsiteY3" fmla="*/ 182633 h 1095778"/>
              <a:gd name="connsiteX4" fmla="*/ 2064245 w 2064245"/>
              <a:gd name="connsiteY4" fmla="*/ 913145 h 1095778"/>
              <a:gd name="connsiteX5" fmla="*/ 1881612 w 2064245"/>
              <a:gd name="connsiteY5" fmla="*/ 1095778 h 1095778"/>
              <a:gd name="connsiteX6" fmla="*/ 182633 w 2064245"/>
              <a:gd name="connsiteY6" fmla="*/ 1095778 h 1095778"/>
              <a:gd name="connsiteX7" fmla="*/ 0 w 2064245"/>
              <a:gd name="connsiteY7" fmla="*/ 913145 h 1095778"/>
              <a:gd name="connsiteX8" fmla="*/ 0 w 2064245"/>
              <a:gd name="connsiteY8" fmla="*/ 182633 h 1095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4245" h="1095778">
                <a:moveTo>
                  <a:pt x="0" y="182633"/>
                </a:moveTo>
                <a:cubicBezTo>
                  <a:pt x="0" y="81768"/>
                  <a:pt x="81768" y="0"/>
                  <a:pt x="182633" y="0"/>
                </a:cubicBezTo>
                <a:lnTo>
                  <a:pt x="1881612" y="0"/>
                </a:lnTo>
                <a:cubicBezTo>
                  <a:pt x="1982477" y="0"/>
                  <a:pt x="2064245" y="81768"/>
                  <a:pt x="2064245" y="182633"/>
                </a:cubicBezTo>
                <a:lnTo>
                  <a:pt x="2064245" y="913145"/>
                </a:lnTo>
                <a:cubicBezTo>
                  <a:pt x="2064245" y="1014010"/>
                  <a:pt x="1982477" y="1095778"/>
                  <a:pt x="1881612" y="1095778"/>
                </a:cubicBezTo>
                <a:lnTo>
                  <a:pt x="182633" y="1095778"/>
                </a:lnTo>
                <a:cubicBezTo>
                  <a:pt x="81768" y="1095778"/>
                  <a:pt x="0" y="1014010"/>
                  <a:pt x="0" y="913145"/>
                </a:cubicBezTo>
                <a:lnTo>
                  <a:pt x="0" y="182633"/>
                </a:lnTo>
                <a:close/>
              </a:path>
            </a:pathLst>
          </a:custGeom>
          <a:solidFill>
            <a:srgbClr val="00538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698" tIns="108698" rIns="108698" bIns="10869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dirty="0"/>
              <a:t>WOHD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4A60755-508D-4309-A58B-FEE5D0F38645}"/>
              </a:ext>
            </a:extLst>
          </p:cNvPr>
          <p:cNvSpPr/>
          <p:nvPr/>
        </p:nvSpPr>
        <p:spPr>
          <a:xfrm>
            <a:off x="2814719" y="1606690"/>
            <a:ext cx="3289007" cy="328900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1492" y="956775"/>
                </a:moveTo>
                <a:arcTo wR="2192671" hR="2192671" stAng="12858509" swAng="1965261"/>
              </a:path>
            </a:pathLst>
          </a:custGeom>
          <a:noFill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F0EF14B4-EF5E-450B-85FD-17A60800B8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944" y="2758761"/>
            <a:ext cx="1488557" cy="72567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165C67-EA5D-1142-ACBC-5A28D51C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82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0F84F-AFAC-4F4C-BF4A-37757CE51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498F"/>
                </a:solidFill>
              </a:rPr>
              <a:t>COVID-19 Task Team</a:t>
            </a:r>
            <a:endParaRPr lang="en-CH" dirty="0">
              <a:solidFill>
                <a:srgbClr val="00498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6185E1-58DC-4A5A-A1E0-62AA16BA57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111" t="29630" r="20611" b="32148"/>
          <a:stretch/>
        </p:blipFill>
        <p:spPr>
          <a:xfrm>
            <a:off x="356400" y="1241267"/>
            <a:ext cx="8477192" cy="30746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1F8757-256B-D841-B8B3-E0A622BFD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5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AD6A7-36FB-4A82-9A38-40EC9F3A2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E4A95-2BCC-416C-8482-4686F0D61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992" y="1195754"/>
            <a:ext cx="8238368" cy="34369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Consolidation of data and development of reports in three priority areas:</a:t>
            </a:r>
          </a:p>
          <a:p>
            <a:pPr lvl="1"/>
            <a:r>
              <a:rPr lang="en-US" dirty="0"/>
              <a:t>Practitioner infection rates, PPE/AGP recommendations</a:t>
            </a:r>
          </a:p>
          <a:p>
            <a:pPr lvl="1"/>
            <a:r>
              <a:rPr lang="en-US" dirty="0"/>
              <a:t>Practice guidance and recommendations</a:t>
            </a:r>
          </a:p>
          <a:p>
            <a:pPr lvl="1"/>
            <a:r>
              <a:rPr lang="en-US" dirty="0"/>
              <a:t>Financial impact on practices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WOHF 2021 session – COVID-19: Where we have been, where we are now, where we are going</a:t>
            </a:r>
          </a:p>
          <a:p>
            <a:endParaRPr lang="en-US" dirty="0"/>
          </a:p>
          <a:p>
            <a:r>
              <a:rPr lang="en-US" dirty="0"/>
              <a:t>Further webinars to share current research and discussion on pressing topics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CH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0A221D1-D524-4197-94C3-DAF44FD69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061" y="4182366"/>
            <a:ext cx="3058154" cy="9611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0F288-0C7F-DF4F-81E3-A353F577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5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C4F8044-B8E7-DC49-83B7-C5F20F1F0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154" y="1912555"/>
            <a:ext cx="5715000" cy="320992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5C37C5A-15E2-B74A-9ABA-F910AB102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9634" y="1245736"/>
            <a:ext cx="4889754" cy="155189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005596"/>
                </a:solidFill>
              </a:rPr>
              <a:t>Wishing you the best of success for the ERO Plenary 2021!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A5426F-0BDE-2048-A2DC-2B7597C8DD2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69" y="1328033"/>
            <a:ext cx="3326511" cy="359868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28F607-C734-E64C-8A07-7B66BB19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9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6-FDI_template" id="{009DA6F3-1FEF-184F-914D-0F69C9CA2886}" vid="{E305E46E-390A-6D4B-B695-77C70A2EF26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2B7FEF8ECC884D862CACAE5C9CD7EF" ma:contentTypeVersion="2" ma:contentTypeDescription="Create a new document." ma:contentTypeScope="" ma:versionID="58440b476bf7f4e50ac6ac7a2f9549bc">
  <xsd:schema xmlns:xsd="http://www.w3.org/2001/XMLSchema" xmlns:xs="http://www.w3.org/2001/XMLSchema" xmlns:p="http://schemas.microsoft.com/office/2006/metadata/properties" xmlns:ns2="00b74d6a-910b-43ba-9366-8ef008c25484" targetNamespace="http://schemas.microsoft.com/office/2006/metadata/properties" ma:root="true" ma:fieldsID="aceec21ee344524411dc565032cade19" ns2:_="">
    <xsd:import namespace="00b74d6a-910b-43ba-9366-8ef008c2548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b74d6a-910b-43ba-9366-8ef008c254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19E388-6905-4313-9C6D-40FEEBB2BD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41A5F1-DD99-435C-AE9D-EEE7886A91C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0b74d6a-910b-43ba-9366-8ef008c2548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723DA4E-1557-4826-A14D-4A7D4652F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b74d6a-910b-43ba-9366-8ef008c254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4942</TotalTime>
  <Words>375</Words>
  <Application>Microsoft Macintosh PowerPoint</Application>
  <PresentationFormat>On-screen Show (16:9)</PresentationFormat>
  <Paragraphs>58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Helvetica Neue</vt:lpstr>
      <vt:lpstr>Helvetica Neue Light</vt:lpstr>
      <vt:lpstr>Wingdings</vt:lpstr>
      <vt:lpstr>1_Office Theme</vt:lpstr>
      <vt:lpstr>Office Theme</vt:lpstr>
      <vt:lpstr>Leading the world to optimal oral health</vt:lpstr>
      <vt:lpstr>PowerPoint Presentation</vt:lpstr>
      <vt:lpstr>Summary of main activities</vt:lpstr>
      <vt:lpstr>COVID-19 Task Team</vt:lpstr>
      <vt:lpstr>Next steps </vt:lpstr>
      <vt:lpstr>Wishing you the best of success for the ERO Plenary 2021!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Hong Kaiser</dc:creator>
  <cp:lastModifiedBy>Gerhard Seeberger</cp:lastModifiedBy>
  <cp:revision>231</cp:revision>
  <dcterms:created xsi:type="dcterms:W3CDTF">2015-08-27T11:46:31Z</dcterms:created>
  <dcterms:modified xsi:type="dcterms:W3CDTF">2021-04-17T04:58:34Z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0x010100AA2B7FEF8ECC884D862CACAE5C9CD7EF</vt:lpwstr>
  </property>
</Properties>
</file>