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4"/>
    <p:sldMasterId id="2147483743" r:id="rId5"/>
  </p:sldMasterIdLst>
  <p:notesMasterIdLst>
    <p:notesMasterId r:id="rId10"/>
  </p:notesMasterIdLst>
  <p:handoutMasterIdLst>
    <p:handoutMasterId r:id="rId11"/>
  </p:handoutMasterIdLst>
  <p:sldIdLst>
    <p:sldId id="2734" r:id="rId6"/>
    <p:sldId id="2723" r:id="rId7"/>
    <p:sldId id="2724" r:id="rId8"/>
    <p:sldId id="45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iele" initials="D" lastIdx="4" clrIdx="0"/>
  <p:cmAuthor id="2" name="Djerdana Ivosevic" initials="DI" lastIdx="1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498F"/>
    <a:srgbClr val="D93736"/>
    <a:srgbClr val="FF66FF"/>
    <a:srgbClr val="ED1B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942" autoAdjust="0"/>
    <p:restoredTop sz="94118" autoAdjust="0"/>
  </p:normalViewPr>
  <p:slideViewPr>
    <p:cSldViewPr snapToGrid="0">
      <p:cViewPr varScale="1">
        <p:scale>
          <a:sx n="103" d="100"/>
          <a:sy n="103" d="100"/>
        </p:scale>
        <p:origin x="78" y="21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9" d="100"/>
          <a:sy n="99" d="100"/>
        </p:scale>
        <p:origin x="306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08054" y="755356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B012AE-AB2C-D44C-B37C-9698103B0B17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A4518266-6FB8-BB43-A937-C9B881E596F3}" type="slidenum">
              <a:rPr lang="en-US" smtClean="0"/>
              <a:t>‹Nr.›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338"/>
            <a:ext cx="6856413" cy="744018"/>
          </a:xfrm>
          <a:prstGeom prst="rect">
            <a:avLst/>
          </a:prstGeom>
        </p:spPr>
      </p:pic>
      <p:sp>
        <p:nvSpPr>
          <p:cNvPr id="6" name="Header Placeholder 5"/>
          <p:cNvSpPr>
            <a:spLocks noGrp="1"/>
          </p:cNvSpPr>
          <p:nvPr>
            <p:ph type="hdr" sz="quarter"/>
          </p:nvPr>
        </p:nvSpPr>
        <p:spPr>
          <a:xfrm>
            <a:off x="276730" y="296568"/>
            <a:ext cx="2971800" cy="458788"/>
          </a:xfrm>
          <a:prstGeom prst="rect">
            <a:avLst/>
          </a:prstGeom>
        </p:spPr>
        <p:txBody>
          <a:bodyPr vert="horz" lIns="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80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596400" y="288000"/>
            <a:ext cx="2971800" cy="458788"/>
          </a:xfrm>
          <a:prstGeom prst="rect">
            <a:avLst/>
          </a:prstGeom>
        </p:spPr>
        <p:txBody>
          <a:bodyPr vert="horz" lIns="90000" tIns="45720" rIns="91440" bIns="45720" rtlCol="0"/>
          <a:lstStyle>
            <a:lvl1pPr algn="r">
              <a:defRPr sz="1200"/>
            </a:lvl1pPr>
          </a:lstStyle>
          <a:p>
            <a:fld id="{F6E6EC6A-736F-427C-84D0-6FACA94F2C46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80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596400" y="8496000"/>
            <a:ext cx="2971800" cy="458787"/>
          </a:xfrm>
          <a:prstGeom prst="rect">
            <a:avLst/>
          </a:prstGeom>
        </p:spPr>
        <p:txBody>
          <a:bodyPr vert="horz" lIns="90000" tIns="45720" rIns="91440" bIns="45720" rtlCol="0" anchor="b"/>
          <a:lstStyle>
            <a:lvl1pPr algn="r">
              <a:defRPr sz="1200"/>
            </a:lvl1pPr>
          </a:lstStyle>
          <a:p>
            <a:fld id="{305744FA-7D65-471E-BDFC-54D8349B638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640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5744FA-7D65-471E-BDFC-54D8349B6389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758207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FF945049-7BAE-1045-BCC4-591ACC507DE2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2156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>
            <a:lvl1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2pPr>
            <a:lvl3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3pPr>
            <a:lvl4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4pPr>
            <a:lvl5pPr>
              <a:defRPr>
                <a:latin typeface="Helvetica" panose="020B0604020202020204" pitchFamily="34" charset="0"/>
                <a:cs typeface="Helvetica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BD55C193-1260-0148-AD3B-377D5D5998A1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65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4E3E49F7-509B-E042-A00B-6CB46A8BFF69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87037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A3EFAAFB-779F-7646-81D7-B0F0826F9C1E}" type="datetime1">
              <a:rPr lang="it-IT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7547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D6528C6E-A8B0-9345-AF11-289584BD9020}" type="datetime1">
              <a:rPr lang="it-IT" smtClean="0"/>
              <a:t>12/04/2022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800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881B7DD0-87AB-1545-BF3B-54260F53D07A}" type="datetime1">
              <a:rPr lang="it-IT" smtClean="0"/>
              <a:t>12/04/2022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3422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715762CD-C38C-9846-A1E4-9BE830338175}" type="datetime1">
              <a:rPr lang="it-IT" smtClean="0"/>
              <a:t>12/04/2022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707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D22A717F-AAC4-2645-B5F1-6759BA7B8C47}" type="datetime1">
              <a:rPr lang="it-IT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87454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7BB5F-994C-D542-91E4-713348F5B422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6402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4C87A-97AF-A648-B11F-85FD146B1328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4450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29E4-E0FA-5D44-AC77-21BFA952F97E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7655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942"/>
            <a:ext cx="9604011" cy="1205014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5989" y="1594338"/>
            <a:ext cx="11224011" cy="4582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6350"/>
            <a:ext cx="1548000" cy="360000"/>
          </a:xfrm>
        </p:spPr>
        <p:txBody>
          <a:bodyPr/>
          <a:lstStyle/>
          <a:p>
            <a:fld id="{2A8264A2-7950-9743-9C7D-EBA7CCD0B21A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994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439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FEDDE-8022-3B47-9C72-75666018EC24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3319" y="263224"/>
            <a:ext cx="1422828" cy="717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5476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F8FA-9166-2D4A-961A-000115912D8A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1388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1495425"/>
            <a:ext cx="10515600" cy="4610940"/>
          </a:xfrm>
        </p:spPr>
        <p:txBody>
          <a:bodyPr/>
          <a:lstStyle>
            <a:lvl1pPr marL="228600" indent="-228600">
              <a:buFont typeface="Wingdings" panose="05000000000000000000" pitchFamily="2" charset="2"/>
              <a:buChar char="q"/>
              <a:defRPr sz="2800"/>
            </a:lvl1pPr>
            <a:lvl3pPr marL="1143000" indent="-228600">
              <a:buFont typeface="Wingdings" panose="05000000000000000000" pitchFamily="2" charset="2"/>
              <a:buChar char="Ø"/>
              <a:defRPr/>
            </a:lvl3pPr>
            <a:lvl4pPr marL="1600200" indent="-228600">
              <a:buFont typeface="Wingdings" panose="05000000000000000000" pitchFamily="2" charset="2"/>
              <a:buChar char="ü"/>
              <a:defRPr/>
            </a:lvl4pPr>
          </a:lstStyle>
          <a:p>
            <a:pPr lvl="0"/>
            <a:r>
              <a:rPr lang="en-US" dirty="0"/>
              <a:t> 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74643-10FD-0048-B1AB-14BE4B331A69}" type="datetime1">
              <a:rPr lang="it-IT" smtClean="0"/>
              <a:t>12/04/2022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905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1594800"/>
            <a:ext cx="112248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4589463"/>
            <a:ext cx="112248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4B172669-A713-B640-9448-351DFC85533E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528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5200" y="1594800"/>
            <a:ext cx="5508000" cy="4582800"/>
          </a:xfrm>
        </p:spPr>
        <p:txBody>
          <a:bodyPr lIns="9000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2000" y="1594800"/>
            <a:ext cx="5508000" cy="45821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657909BC-D655-5546-87DC-35D1CBED74DC}" type="datetime1">
              <a:rPr lang="it-IT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1236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681163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200" y="2505600"/>
            <a:ext cx="5508000" cy="3682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000" y="1681200"/>
            <a:ext cx="5508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000" y="2505075"/>
            <a:ext cx="550800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981A5EC4-80E8-DB42-9210-133FD84D1995}" type="datetime1">
              <a:rPr lang="it-IT" smtClean="0"/>
              <a:t>12/04/2022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0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bIns="0" anchor="b" anchorCtr="0"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03367655-3083-4D49-B319-3D5B5550A768}" type="datetime1">
              <a:rPr lang="it-IT" smtClean="0"/>
              <a:t>12/04/2022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080000" y="635635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543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D422855E-7575-984C-84E2-D71A90C9BBC9}" type="datetime1">
              <a:rPr lang="it-IT" smtClean="0"/>
              <a:t>12/04/2022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9185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lIns="0" tIns="46800" rIns="90000" bIns="0" anchor="b"/>
          <a:lstStyle>
            <a:lvl1pPr>
              <a:defRPr sz="44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4000" y="1594800"/>
            <a:ext cx="6530400" cy="4582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5200" y="1594800"/>
            <a:ext cx="4296825" cy="45828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5200" y="6357600"/>
            <a:ext cx="1548000" cy="360000"/>
          </a:xfrm>
        </p:spPr>
        <p:txBody>
          <a:bodyPr/>
          <a:lstStyle/>
          <a:p>
            <a:fld id="{F2CFB177-22E1-784C-A816-F9A52A5065F8}" type="datetime1">
              <a:rPr lang="it-IT" smtClean="0"/>
              <a:t>12/04/2022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30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660982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 b="1">
                <a:solidFill>
                  <a:schemeClr val="accent1">
                    <a:lumMod val="50000"/>
                  </a:schemeClr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140657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C00000"/>
                </a:solidFill>
                <a:latin typeface="Helvetica" panose="020B0604020202020204" pitchFamily="34" charset="0"/>
                <a:cs typeface="Helvetica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5989" y="6357600"/>
            <a:ext cx="1548000" cy="360000"/>
          </a:xfrm>
        </p:spPr>
        <p:txBody>
          <a:bodyPr/>
          <a:lstStyle/>
          <a:p>
            <a:fld id="{551D5F78-658D-7145-919A-82EB879BE79D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600" y="6357600"/>
            <a:ext cx="7560000" cy="360000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80000" y="6357600"/>
            <a:ext cx="1620000" cy="360000"/>
          </a:xfrm>
        </p:spPr>
        <p:txBody>
          <a:bodyPr/>
          <a:lstStyle/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245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62766-F6DA-8045-A7BA-543BF85AD419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39168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5200" y="1594800"/>
            <a:ext cx="11224800" cy="4582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200" y="6357600"/>
            <a:ext cx="1548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122C0-6445-684F-B702-8AC6F1700AD6}" type="datetime1">
              <a:rPr lang="it-IT" smtClean="0"/>
              <a:t>12/04/2022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600" y="6357600"/>
            <a:ext cx="756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80000" y="6357600"/>
            <a:ext cx="162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6AB0-2903-4AA6-A092-793C537B0930}" type="slidenum">
              <a:rPr lang="en-GB" smtClean="0"/>
              <a:t>‹Nr.›</a:t>
            </a:fld>
            <a:endParaRPr lang="en-GB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23005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5200" y="212400"/>
            <a:ext cx="9604800" cy="1206000"/>
          </a:xfrm>
          <a:prstGeom prst="rect">
            <a:avLst/>
          </a:prstGeom>
        </p:spPr>
        <p:txBody>
          <a:bodyPr vert="horz" lIns="0" tIns="45720" rIns="90000" bIns="0" rtlCol="0" anchor="b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91713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56" r:id="rId13"/>
    <p:sldLayoutId id="2147483757" r:id="rId1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Leading the world to </a:t>
            </a:r>
            <a:r>
              <a:rPr lang="en-US" sz="6600" dirty="0">
                <a:solidFill>
                  <a:srgbClr val="00498F"/>
                </a:solidFill>
                <a:latin typeface="Helvetica Neue Light" panose="02000403000000020004" pitchFamily="2" charset="0"/>
                <a:ea typeface="Helvetica Neue Light" panose="02000403000000020004" pitchFamily="2" charset="0"/>
              </a:rPr>
              <a:t>optimal oral health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85517"/>
            <a:ext cx="9144000" cy="2133600"/>
          </a:xfrm>
        </p:spPr>
        <p:txBody>
          <a:bodyPr>
            <a:normAutofit fontScale="92500" lnSpcReduction="20000"/>
          </a:bodyPr>
          <a:lstStyle/>
          <a:p>
            <a:r>
              <a:rPr lang="en-US" sz="4133" b="1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FDI World Dental Federation</a:t>
            </a:r>
          </a:p>
          <a:p>
            <a:endParaRPr lang="en-US" sz="1200" b="1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867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President Gerhard K. </a:t>
            </a:r>
            <a:r>
              <a:rPr lang="en-US" sz="3867" dirty="0" err="1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Seeberger</a:t>
            </a:r>
            <a:endParaRPr lang="en-US" sz="3867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endParaRPr lang="en-US" sz="1333" dirty="0">
              <a:solidFill>
                <a:srgbClr val="00498F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r>
              <a:rPr lang="en-US" sz="32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ERO Plenary - April 17</a:t>
            </a:r>
            <a:r>
              <a:rPr lang="en-US" sz="3200" baseline="300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th</a:t>
            </a:r>
            <a:r>
              <a:rPr lang="en-US" sz="3200" dirty="0">
                <a:solidFill>
                  <a:srgbClr val="00498F"/>
                </a:solidFill>
                <a:latin typeface="Helvetica Neue" panose="02000503000000020004" pitchFamily="2" charset="0"/>
                <a:ea typeface="Helvetica Neue" panose="02000503000000020004" pitchFamily="2" charset="0"/>
                <a:cs typeface="Helvetica Neue" panose="02000503000000020004" pitchFamily="2" charset="0"/>
              </a:rPr>
              <a:t>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38D1EA-45F8-174F-994D-D2119F6475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9954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E794-84E4-4F2A-B95B-86B5DDFBF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6800" rIns="90000" bIns="0" rtlCol="0" anchor="b" anchorCtr="0">
            <a:normAutofit/>
          </a:bodyPr>
          <a:lstStyle/>
          <a:p>
            <a:r>
              <a:rPr lang="en-US" b="1" kern="1200">
                <a:latin typeface="+mj-lt"/>
                <a:ea typeface="+mj-ea"/>
                <a:cs typeface="+mj-cs"/>
              </a:rPr>
              <a:t>FDI World Dental Congress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B12F2E-FF9E-413B-BC6B-DF101A290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7687" y="2253549"/>
            <a:ext cx="6399735" cy="2399900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BD8F26-DD20-40B4-8353-B8F6A5591930}"/>
              </a:ext>
            </a:extLst>
          </p:cNvPr>
          <p:cNvSpPr txBox="1"/>
          <p:nvPr/>
        </p:nvSpPr>
        <p:spPr>
          <a:xfrm>
            <a:off x="475199" y="1594800"/>
            <a:ext cx="5022489" cy="505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200" b="1" i="0" u="none" strike="noStrike" kern="1200" cap="none" spc="0" normalizeH="0" baseline="0" noProof="0" dirty="0">
                <a:ln>
                  <a:noFill/>
                </a:ln>
                <a:solidFill>
                  <a:srgbClr val="00498F"/>
                </a:solidFill>
                <a:effectLst/>
                <a:uLnTx/>
                <a:uFillTx/>
                <a:ea typeface="+mn-ea"/>
                <a:cs typeface="+mn-cs"/>
              </a:rPr>
              <a:t>The WDC special virtual edition will offer: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4-day streamed Scientific </a:t>
            </a:r>
            <a:r>
              <a:rPr kumimoji="0" lang="en-US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Programme</a:t>
            </a:r>
            <a:endParaRPr kumimoji="0" lang="en-US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Over 200 scientific sessions on-demand for an extended period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High-quality </a:t>
            </a:r>
            <a:r>
              <a:rPr lang="en-GB" sz="2200" dirty="0" err="1">
                <a:solidFill>
                  <a:srgbClr val="000000"/>
                </a:solidFill>
              </a:rPr>
              <a:t>i</a:t>
            </a:r>
            <a:r>
              <a:rPr kumimoji="0" lang="en-GB" sz="22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nternational</a:t>
            </a: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 and local presenters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Extensive virtual exhibition with product demonstrations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 virtual showroom to meet the exhibitors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Ability to interact live with speakers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ea typeface="+mn-ea"/>
                <a:cs typeface="+mn-cs"/>
              </a:rPr>
              <a:t>All FDI business parliament meetings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200" kern="1200" dirty="0"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79F0E6-B86E-A94B-9395-0A519CAD0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6241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BE794-84E4-4F2A-B95B-86B5DDFBF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0" tIns="46800" rIns="90000" bIns="0" rtlCol="0" anchor="b" anchorCtr="0">
            <a:normAutofit/>
          </a:bodyPr>
          <a:lstStyle/>
          <a:p>
            <a:r>
              <a:rPr lang="en-US" b="1" kern="1200">
                <a:latin typeface="+mj-lt"/>
                <a:ea typeface="+mj-ea"/>
                <a:cs typeface="+mj-cs"/>
              </a:rPr>
              <a:t>FDI World Dental Congress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DB12F2E-FF9E-413B-BC6B-DF101A290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49244" y="2397150"/>
            <a:ext cx="6016800" cy="2256299"/>
          </a:xfrm>
          <a:prstGeom prst="rect">
            <a:avLst/>
          </a:prstGeom>
          <a:noFill/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FBD8F26-DD20-40B4-8353-B8F6A5591930}"/>
              </a:ext>
            </a:extLst>
          </p:cNvPr>
          <p:cNvSpPr txBox="1"/>
          <p:nvPr/>
        </p:nvSpPr>
        <p:spPr>
          <a:xfrm>
            <a:off x="475199" y="1594800"/>
            <a:ext cx="5474045" cy="5050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l"/>
            <a:r>
              <a:rPr lang="en-US" sz="2000" b="1" i="0" u="none" strike="noStrike" baseline="0" dirty="0">
                <a:solidFill>
                  <a:srgbClr val="00498F"/>
                </a:solidFill>
                <a:cs typeface="Calibri" panose="020F0502020204030204" pitchFamily="34" charset="0"/>
              </a:rPr>
              <a:t>FDI is building a tailor-made virtual Parliament platform that will enable: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20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20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All Open Fora and the General Assemblies (GA) to be attended live with translation in 4 languages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Calibri" panose="020F0502020204030204" pitchFamily="34" charset="0"/>
              </a:rPr>
              <a:t>A voting system to be in place according to FDI rules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Calibri" panose="020F0502020204030204" pitchFamily="34" charset="0"/>
              </a:rPr>
              <a:t>Elections to take place according to FDI rules </a:t>
            </a:r>
            <a:r>
              <a:rPr lang="en-US" sz="2000">
                <a:solidFill>
                  <a:srgbClr val="FF0000"/>
                </a:solidFill>
                <a:cs typeface="Calibri" panose="020F0502020204030204" pitchFamily="34" charset="0"/>
              </a:rPr>
              <a:t>SuSie</a:t>
            </a:r>
            <a:endParaRPr lang="en-US" sz="200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Calibri" panose="020F0502020204030204" pitchFamily="34" charset="0"/>
              </a:rPr>
              <a:t>All FDI business meetings to be attended live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Calibri" panose="020F0502020204030204" pitchFamily="34" charset="0"/>
              </a:rPr>
              <a:t>The system to be tested for the FDI Mid-year meeting in April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cs typeface="Calibri" panose="020F0502020204030204" pitchFamily="34" charset="0"/>
              </a:rPr>
              <a:t>The system to be used for future congresses to allow more participants to join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sz="2200" kern="1200" dirty="0">
                <a:ea typeface="+mn-ea"/>
                <a:cs typeface="+mn-cs"/>
              </a:rPr>
              <a:t>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EDE65-397B-8048-8A05-4A3252DB2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92034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C4F8044-B8E7-DC49-83B7-C5F20F1F0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0872" y="2578100"/>
            <a:ext cx="7620000" cy="4279900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25C37C5A-15E2-B74A-9ABA-F910AB102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39512" y="1660982"/>
            <a:ext cx="6519672" cy="1418094"/>
          </a:xfrm>
        </p:spPr>
        <p:txBody>
          <a:bodyPr/>
          <a:lstStyle/>
          <a:p>
            <a:pPr algn="l"/>
            <a:r>
              <a:rPr lang="en-US" dirty="0">
                <a:solidFill>
                  <a:srgbClr val="005596"/>
                </a:solidFill>
              </a:rPr>
              <a:t>Thank you!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7A5426F-0BDE-2048-A2DC-2B7597C8DD2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58" y="1770710"/>
            <a:ext cx="4435348" cy="479824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6D5F359-7210-8248-A586-2ECC88CB2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6AB0-2903-4AA6-A092-793C537B093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5390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2016-FDI_template" id="{009DA6F3-1FEF-184F-914D-0F69C9CA2886}" vid="{E305E46E-390A-6D4B-B695-77C70A2EF26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2B7FEF8ECC884D862CACAE5C9CD7EF" ma:contentTypeVersion="2" ma:contentTypeDescription="Create a new document." ma:contentTypeScope="" ma:versionID="58440b476bf7f4e50ac6ac7a2f9549bc">
  <xsd:schema xmlns:xsd="http://www.w3.org/2001/XMLSchema" xmlns:xs="http://www.w3.org/2001/XMLSchema" xmlns:p="http://schemas.microsoft.com/office/2006/metadata/properties" xmlns:ns2="00b74d6a-910b-43ba-9366-8ef008c25484" targetNamespace="http://schemas.microsoft.com/office/2006/metadata/properties" ma:root="true" ma:fieldsID="aceec21ee344524411dc565032cade19" ns2:_="">
    <xsd:import namespace="00b74d6a-910b-43ba-9366-8ef008c2548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b74d6a-910b-43ba-9366-8ef008c2548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41A5F1-DD99-435C-AE9D-EEE7886A91C6}">
  <ds:schemaRefs>
    <ds:schemaRef ds:uri="00b74d6a-910b-43ba-9366-8ef008c25484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419E388-6905-4313-9C6D-40FEEBB2BD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723DA4E-1557-4826-A14D-4A7D4652F42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0b74d6a-910b-43ba-9366-8ef008c2548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175</Words>
  <Application>Microsoft Office PowerPoint</Application>
  <PresentationFormat>Breitbild</PresentationFormat>
  <Paragraphs>33</Paragraphs>
  <Slides>4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Helvetica Neue</vt:lpstr>
      <vt:lpstr>Helvetica Neue Light</vt:lpstr>
      <vt:lpstr>Wingdings</vt:lpstr>
      <vt:lpstr>Office Theme</vt:lpstr>
      <vt:lpstr>1_Office Theme</vt:lpstr>
      <vt:lpstr>Leading the world to optimal oral health</vt:lpstr>
      <vt:lpstr>FDI World Dental Congress</vt:lpstr>
      <vt:lpstr>FDI World Dental Congress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Tina Hong Kaiser</dc:creator>
  <cp:lastModifiedBy>Monika Lang</cp:lastModifiedBy>
  <cp:revision>231</cp:revision>
  <dcterms:created xsi:type="dcterms:W3CDTF">2015-08-27T11:46:31Z</dcterms:created>
  <dcterms:modified xsi:type="dcterms:W3CDTF">2022-04-12T07:44:53Z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0x010100AA2B7FEF8ECC884D862CACAE5C9CD7EF</vt:lpwstr>
  </property>
</Properties>
</file>