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3" r:id="rId1"/>
  </p:sldMasterIdLst>
  <p:notesMasterIdLst>
    <p:notesMasterId r:id="rId16"/>
  </p:notesMasterIdLst>
  <p:sldIdLst>
    <p:sldId id="287" r:id="rId2"/>
    <p:sldId id="284" r:id="rId3"/>
    <p:sldId id="278" r:id="rId4"/>
    <p:sldId id="279" r:id="rId5"/>
    <p:sldId id="280" r:id="rId6"/>
    <p:sldId id="292" r:id="rId7"/>
    <p:sldId id="281" r:id="rId8"/>
    <p:sldId id="289" r:id="rId9"/>
    <p:sldId id="283" r:id="rId10"/>
    <p:sldId id="257" r:id="rId11"/>
    <p:sldId id="290" r:id="rId12"/>
    <p:sldId id="285" r:id="rId13"/>
    <p:sldId id="291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A284E-C471-6440-BF7A-A0BACC835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D9A13-F6F9-CE4D-8E7F-06C6EE16B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8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D9A13-F6F9-CE4D-8E7F-06C6EE16B1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51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D9A13-F6F9-CE4D-8E7F-06C6EE16B1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A880-D4E8-8F46-8ED1-42BA3E572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A880-D4E8-8F46-8ED1-42BA3E572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7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  <p:sldLayoutId id="2147484431" r:id="rId8"/>
    <p:sldLayoutId id="2147484432" r:id="rId9"/>
    <p:sldLayoutId id="2147484433" r:id="rId10"/>
    <p:sldLayoutId id="2147484434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973" y="2751667"/>
            <a:ext cx="6837861" cy="182033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Sylfaen"/>
                <a:cs typeface="Sylfaen"/>
              </a:rPr>
              <a:t>ERO WG </a:t>
            </a:r>
            <a:r>
              <a:rPr lang="en-US" dirty="0">
                <a:solidFill>
                  <a:schemeClr val="tx1"/>
                </a:solidFill>
                <a:latin typeface="Sylfaen"/>
                <a:cs typeface="Sylfaen"/>
              </a:rPr>
              <a:t>Integration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583" y="4328583"/>
            <a:ext cx="6720417" cy="164191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Sylfaen"/>
                <a:cs typeface="Sylfaen"/>
              </a:rPr>
              <a:t>Professor </a:t>
            </a:r>
            <a:r>
              <a:rPr lang="en-US" sz="2400" dirty="0" err="1" smtClean="0">
                <a:solidFill>
                  <a:srgbClr val="000000"/>
                </a:solidFill>
                <a:latin typeface="Sylfaen"/>
                <a:cs typeface="Sylfaen"/>
              </a:rPr>
              <a:t>Vladimer</a:t>
            </a:r>
            <a:r>
              <a:rPr lang="en-US" sz="2400" dirty="0" smtClean="0">
                <a:solidFill>
                  <a:srgbClr val="000000"/>
                </a:solidFill>
                <a:latin typeface="Sylfaen"/>
                <a:cs typeface="Sylfae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Sylfaen"/>
                <a:cs typeface="Sylfaen"/>
              </a:rPr>
              <a:t>Margvelashvili</a:t>
            </a:r>
            <a:endParaRPr lang="en-US" sz="2400" dirty="0" smtClean="0">
              <a:solidFill>
                <a:srgbClr val="000000"/>
              </a:solidFill>
              <a:latin typeface="Sylfaen"/>
              <a:cs typeface="Sylfaen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Sylfaen"/>
                <a:cs typeface="Sylfaen"/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Sylfaen"/>
                <a:cs typeface="Sylfaen"/>
              </a:rPr>
              <a:t> </a:t>
            </a:r>
            <a:endParaRPr lang="en-US" sz="2400" dirty="0">
              <a:solidFill>
                <a:srgbClr val="000000"/>
              </a:solidFill>
              <a:latin typeface="Sylfaen"/>
              <a:cs typeface="Sylfaen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Sylfaen"/>
                <a:cs typeface="Sylfaen"/>
              </a:rPr>
              <a:t>April 17, 2021 </a:t>
            </a:r>
            <a:endParaRPr lang="en-US" sz="2400" dirty="0">
              <a:solidFill>
                <a:srgbClr val="000000"/>
              </a:solidFill>
              <a:latin typeface="Sylfaen"/>
              <a:cs typeface="Sylfaen"/>
            </a:endParaRPr>
          </a:p>
        </p:txBody>
      </p:sp>
      <p:pic>
        <p:nvPicPr>
          <p:cNvPr id="4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1178238"/>
            <a:ext cx="2181101" cy="751416"/>
          </a:xfrm>
          <a:prstGeom prst="rect">
            <a:avLst/>
          </a:prstGeom>
        </p:spPr>
      </p:pic>
      <p:pic>
        <p:nvPicPr>
          <p:cNvPr id="5" name="Picture 2" descr="http://www.fdiworldental.org/images/fdiLogo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53"/>
          <a:stretch/>
        </p:blipFill>
        <p:spPr bwMode="auto">
          <a:xfrm>
            <a:off x="4064000" y="1178238"/>
            <a:ext cx="1478019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97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6082" y="2459476"/>
            <a:ext cx="7651751" cy="4094710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en-US" sz="2800" dirty="0"/>
              <a:t>Without CDE it’s impossible to maintain high professional level in dentistry and in oral health care of hole population.</a:t>
            </a:r>
          </a:p>
          <a:p>
            <a:pPr lvl="0">
              <a:buFont typeface="Wingdings" charset="2"/>
              <a:buChar char="ü"/>
            </a:pPr>
            <a:r>
              <a:rPr lang="en-US" sz="2800" dirty="0"/>
              <a:t>NDA should support by full or co-financing their member dentists to implement CDE. </a:t>
            </a:r>
          </a:p>
          <a:p>
            <a:pPr>
              <a:buFont typeface="Wingdings" charset="2"/>
              <a:buChar char="ü"/>
            </a:pPr>
            <a:endParaRPr lang="en-US" sz="2800" dirty="0">
              <a:solidFill>
                <a:srgbClr val="103154"/>
              </a:solidFill>
              <a:latin typeface="Sylfaen"/>
              <a:cs typeface="Sylfaen"/>
            </a:endParaRPr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6" y="176910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51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3" y="2282650"/>
            <a:ext cx="8106834" cy="367439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dirty="0"/>
              <a:t>Licensing process for practicing in dentistry should be necessary.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The leading role in licensing process should load </a:t>
            </a:r>
            <a:r>
              <a:rPr lang="en-US" sz="2800" dirty="0" smtClean="0"/>
              <a:t>on NDA </a:t>
            </a:r>
            <a:r>
              <a:rPr lang="en-US" sz="2800" dirty="0"/>
              <a:t>due many main reasons.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To implement above mentioned issues NDA’s membership and CE in NDC should be mandatory.</a:t>
            </a:r>
          </a:p>
          <a:p>
            <a:pPr>
              <a:buFont typeface="Wingdings" charset="2"/>
              <a:buChar char="ü"/>
            </a:pPr>
            <a:endParaRPr lang="en-US" sz="2800" dirty="0"/>
          </a:p>
          <a:p>
            <a:pPr>
              <a:buFont typeface="Wingdings" charset="2"/>
              <a:buChar char="ü"/>
            </a:pPr>
            <a:endParaRPr lang="en-US" sz="2800" dirty="0"/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6" y="176910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85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34" y="1949823"/>
            <a:ext cx="8360229" cy="444802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dirty="0"/>
              <a:t>For this reasons I’d like to ask to ERO to support for creation official ERO document addressed to healthcare authorities and legislation groups (Parliament) of New Democratic Countries. 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In that documents should be reflected above mentioned problems. 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Hope it would help integration process, because harmonization of legislation is the base of integration.</a:t>
            </a:r>
          </a:p>
          <a:p>
            <a:pPr>
              <a:buFont typeface="Wingdings" charset="2"/>
              <a:buChar char="ü"/>
            </a:pPr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764900"/>
            <a:ext cx="7583488" cy="3192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When we are starting to build the building we start from the base and not from windows or roof.</a:t>
            </a:r>
          </a:p>
          <a:p>
            <a:endParaRPr lang="en-US" sz="2800" dirty="0"/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6" y="176910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08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80" y="295833"/>
            <a:ext cx="8120471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Sylfaen"/>
                <a:cs typeface="Sylfaen"/>
              </a:rPr>
              <a:t>   Thank you for your attention!</a:t>
            </a:r>
            <a:endParaRPr lang="en-US" sz="40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" t="6797" r="5967" b="7459"/>
          <a:stretch/>
        </p:blipFill>
        <p:spPr bwMode="auto">
          <a:xfrm>
            <a:off x="1915584" y="2108748"/>
            <a:ext cx="5435923" cy="287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2" descr="http://www.fdiworldental.org/images/fdiLogo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13" r="2587"/>
          <a:stretch/>
        </p:blipFill>
        <p:spPr bwMode="auto">
          <a:xfrm>
            <a:off x="2440054" y="5726774"/>
            <a:ext cx="4501378" cy="59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279" y="295833"/>
            <a:ext cx="5641671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ylfaen"/>
                <a:cs typeface="Sylfaen"/>
              </a:rPr>
              <a:t>.</a:t>
            </a: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14800"/>
            <a:ext cx="7583488" cy="3642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period from San-Francisco Plenary Session until today was really hard and full of surprises. But I hope that it will finish soon and we’ll have opportunity to meet and to work face on face as usually and normally </a:t>
            </a: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2" y="293086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2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417" y="2154051"/>
            <a:ext cx="7992534" cy="4545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problems, what we had in WG before pandemic period, did not were solved, more, they were increased. We can understand the reasons: lock down in many countries made our life and work specific and less flexible. But I hope that now it is passed time and we are looking in future with great hopes and energy!</a:t>
            </a:r>
          </a:p>
          <a:p>
            <a:pPr>
              <a:buFont typeface="Wingdings" charset="2"/>
              <a:buChar char="ü"/>
            </a:pPr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2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15" y="1949823"/>
            <a:ext cx="8383852" cy="448017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dirty="0"/>
              <a:t>On February 17, 2021, WG Integration had a Zoom meeting. Meeting attended 10 WG members and supervisors from ERO Board Dr. </a:t>
            </a:r>
            <a:r>
              <a:rPr lang="en-US" sz="2800" dirty="0" err="1"/>
              <a:t>Edoardo</a:t>
            </a:r>
            <a:r>
              <a:rPr lang="en-US" sz="2800" dirty="0"/>
              <a:t> </a:t>
            </a:r>
            <a:r>
              <a:rPr lang="en-US" sz="2800" dirty="0" err="1"/>
              <a:t>Cavalle</a:t>
            </a:r>
            <a:r>
              <a:rPr lang="en-US" sz="2800" dirty="0"/>
              <a:t>.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As we know, the main aim of WG Integration is to promote the process of harmonization of regulations and legislations, between European countries oral health and New Democratic Countries. </a:t>
            </a:r>
          </a:p>
          <a:p>
            <a:pPr>
              <a:buFont typeface="Wingdings" charset="2"/>
              <a:buChar char="ü"/>
            </a:pPr>
            <a:r>
              <a:rPr lang="en-US" sz="2800" dirty="0"/>
              <a:t>So, the agenda of WG’s Zoom meeting was based on this idea. </a:t>
            </a:r>
          </a:p>
          <a:p>
            <a:pPr>
              <a:buFont typeface="Wingdings" charset="2"/>
              <a:buChar char="ü"/>
            </a:pPr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6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60083"/>
            <a:ext cx="7583488" cy="3596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All WG members agreed to create short, but informative questionnaire for NDAs of NDC. The representatives of 7 countries – Belgium, Italy, Israel, Ukraine, Armenia, Kazakhstan, Georgia participated for creation of questionnaire. </a:t>
            </a:r>
          </a:p>
          <a:p>
            <a:pPr marL="0" indent="0" algn="ctr">
              <a:buNone/>
            </a:pPr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0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/>
              <a:t>1. Please indicate the Main Problem of Your NDA that You Would Like   the Integration WG to consider.</a:t>
            </a:r>
          </a:p>
          <a:p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2. What is your main Wish and Your Expectations from the Integration WG?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3. In your country, Is the Private and Independent Ownership of a Dental Practice by Dentists allowed? How is it regulated? Please explain briefly.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4. In your country, Is the Private and Independent Ownership of a Dental Practice Allowed by Non-Dentists? How is it regulated? Please explain briefly.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5. Do you know the Number of the Number of Dental Clinics % in Your Country?</a:t>
            </a:r>
            <a:br>
              <a:rPr lang="en-US" sz="6400" dirty="0"/>
            </a:br>
            <a:r>
              <a:rPr lang="en-US" sz="6400" dirty="0"/>
              <a:t>   - Private %</a:t>
            </a:r>
            <a:br>
              <a:rPr lang="en-US" sz="6400" dirty="0"/>
            </a:br>
            <a:r>
              <a:rPr lang="en-US" sz="6400" dirty="0"/>
              <a:t>   - Public %</a:t>
            </a:r>
            <a:br>
              <a:rPr lang="en-US" sz="6400" dirty="0"/>
            </a:br>
            <a:r>
              <a:rPr lang="en-US" sz="6400" dirty="0"/>
              <a:t>   - University %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6. Is it Mandatory to be a Member of the NDA to Practice Dentistry? …… Yes / No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7. Is the Continuing Dental Education Mandatory in Your Country? …… Yes / No</a:t>
            </a:r>
            <a:br>
              <a:rPr lang="en-US" sz="6400" dirty="0"/>
            </a:br>
            <a:r>
              <a:rPr lang="en-US" sz="6400" dirty="0"/>
              <a:t/>
            </a:r>
            <a:br>
              <a:rPr lang="en-US" sz="6400" dirty="0"/>
            </a:br>
            <a:r>
              <a:rPr lang="en-US" sz="6400" dirty="0"/>
              <a:t>8. Does your NDA have a Role in the Licensing Process to practice dentistry?</a:t>
            </a:r>
            <a:br>
              <a:rPr lang="en-US" sz="6400" dirty="0"/>
            </a:br>
            <a:endParaRPr lang="en-US" sz="6400" dirty="0"/>
          </a:p>
          <a:p>
            <a:endParaRPr lang="en-US" dirty="0"/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64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82332"/>
            <a:ext cx="7583488" cy="3374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This questionnaire was presented on ERO Board mid-year meeting in March 2021 by Dr. </a:t>
            </a:r>
            <a:r>
              <a:rPr lang="en-US" sz="2800" dirty="0" err="1"/>
              <a:t>Edoardo</a:t>
            </a:r>
            <a:r>
              <a:rPr lang="en-US" sz="2800" dirty="0"/>
              <a:t> </a:t>
            </a:r>
            <a:r>
              <a:rPr lang="en-US" sz="2800" dirty="0" err="1"/>
              <a:t>Cavalle</a:t>
            </a:r>
            <a:r>
              <a:rPr lang="en-US" sz="2800" dirty="0"/>
              <a:t>, and then was sent by ERO Secretariat to the NDAs of NDC - Armenia, Georgia, Kazakhstan, Ukraine, Kirgizstan, Azerbaijan. </a:t>
            </a:r>
          </a:p>
          <a:p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6" y="2218351"/>
            <a:ext cx="8170333" cy="421631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US" sz="2800" dirty="0"/>
              <a:t>Unfortunately we have only two answers: from Kirgizstan and Georgia</a:t>
            </a:r>
            <a:r>
              <a:rPr lang="en-US" sz="2800" dirty="0" smtClean="0"/>
              <a:t>.</a:t>
            </a:r>
          </a:p>
          <a:p>
            <a:pPr>
              <a:buFont typeface="Wingdings" charset="2"/>
              <a:buChar char="ü"/>
            </a:pPr>
            <a:endParaRPr lang="en-US" sz="2800" dirty="0"/>
          </a:p>
          <a:p>
            <a:pPr>
              <a:buFont typeface="Wingdings" charset="2"/>
              <a:buChar char="ü"/>
            </a:pPr>
            <a:r>
              <a:rPr lang="en-US" sz="2800" dirty="0"/>
              <a:t>Of course it is 33,3%, but based on this answers and on our experience and knowledge, we can make some important conclusions:</a:t>
            </a:r>
          </a:p>
          <a:p>
            <a:endParaRPr lang="en-US" sz="2800" dirty="0"/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0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11" y="2186201"/>
            <a:ext cx="8111319" cy="4115202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en-US" sz="2800" dirty="0"/>
              <a:t>NDAs of New Democratic Countries needs mental and financial independent. </a:t>
            </a:r>
          </a:p>
          <a:p>
            <a:pPr lvl="0">
              <a:buFont typeface="Wingdings" charset="2"/>
              <a:buChar char="ü"/>
            </a:pPr>
            <a:r>
              <a:rPr lang="en-US" sz="2800" dirty="0"/>
              <a:t>It (independent) is necessary for implementation by NDAs their duties and responsibilities.</a:t>
            </a:r>
          </a:p>
          <a:p>
            <a:pPr lvl="0">
              <a:buFont typeface="Wingdings" charset="2"/>
              <a:buChar char="ü"/>
            </a:pPr>
            <a:r>
              <a:rPr lang="en-US" sz="2800" dirty="0"/>
              <a:t>Continuing Dental Education is not mandatory in great majority of these countries.</a:t>
            </a:r>
          </a:p>
          <a:p>
            <a:pPr algn="ctr">
              <a:buFont typeface="Wingdings" charset="2"/>
              <a:buChar char="ü"/>
            </a:pPr>
            <a:endParaRPr lang="en-US" sz="2800" dirty="0">
              <a:latin typeface="Sylfaen"/>
              <a:cs typeface="Sylfaen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3" y="536743"/>
            <a:ext cx="2721279" cy="90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0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534</Words>
  <Application>Microsoft Office PowerPoint</Application>
  <PresentationFormat>Экран (4:3)</PresentationFormat>
  <Paragraphs>34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Sylfaen</vt:lpstr>
      <vt:lpstr>Wingdings</vt:lpstr>
      <vt:lpstr>Office Theme</vt:lpstr>
      <vt:lpstr>ERO WG Integration </vt:lpstr>
      <vt:lpstr>.</vt:lpstr>
      <vt:lpstr>Презентация PowerPoint</vt:lpstr>
      <vt:lpstr>Презентация PowerPoint</vt:lpstr>
      <vt:lpstr>Презентация PowerPoint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Prof. Dr. Vladimer Margvelashvili Tbilisi State University</dc:title>
  <dc:creator>Mac</dc:creator>
  <cp:lastModifiedBy>Dental</cp:lastModifiedBy>
  <cp:revision>87</cp:revision>
  <dcterms:created xsi:type="dcterms:W3CDTF">2018-07-30T19:26:02Z</dcterms:created>
  <dcterms:modified xsi:type="dcterms:W3CDTF">2021-04-16T13:27:28Z</dcterms:modified>
</cp:coreProperties>
</file>