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kumimoji="0" sz="3600" b="1" i="0" u="none" strike="noStrike" cap="none" spc="36" normalizeH="0" baseline="0">
        <a:ln>
          <a:noFill/>
        </a:ln>
        <a:solidFill>
          <a:schemeClr val="accent1">
            <a:satOff val="36598"/>
            <a:lumOff val="-17227"/>
          </a:schemeClr>
        </a:solidFill>
        <a:effectLst/>
        <a:uFillTx/>
        <a:latin typeface="+mn-lt"/>
        <a:ea typeface="+mn-ea"/>
        <a:cs typeface="+mn-cs"/>
        <a:sym typeface="Avenir Next Regular"/>
      </a:defRPr>
    </a:lvl1pPr>
    <a:lvl2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kumimoji="0" sz="3600" b="1" i="0" u="none" strike="noStrike" cap="none" spc="36" normalizeH="0" baseline="0">
        <a:ln>
          <a:noFill/>
        </a:ln>
        <a:solidFill>
          <a:schemeClr val="accent1">
            <a:satOff val="36598"/>
            <a:lumOff val="-17227"/>
          </a:schemeClr>
        </a:solidFill>
        <a:effectLst/>
        <a:uFillTx/>
        <a:latin typeface="+mn-lt"/>
        <a:ea typeface="+mn-ea"/>
        <a:cs typeface="+mn-cs"/>
        <a:sym typeface="Avenir Next Regular"/>
      </a:defRPr>
    </a:lvl2pPr>
    <a:lvl3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kumimoji="0" sz="3600" b="1" i="0" u="none" strike="noStrike" cap="none" spc="36" normalizeH="0" baseline="0">
        <a:ln>
          <a:noFill/>
        </a:ln>
        <a:solidFill>
          <a:schemeClr val="accent1">
            <a:satOff val="36598"/>
            <a:lumOff val="-17227"/>
          </a:schemeClr>
        </a:solidFill>
        <a:effectLst/>
        <a:uFillTx/>
        <a:latin typeface="+mn-lt"/>
        <a:ea typeface="+mn-ea"/>
        <a:cs typeface="+mn-cs"/>
        <a:sym typeface="Avenir Next Regular"/>
      </a:defRPr>
    </a:lvl3pPr>
    <a:lvl4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kumimoji="0" sz="3600" b="1" i="0" u="none" strike="noStrike" cap="none" spc="36" normalizeH="0" baseline="0">
        <a:ln>
          <a:noFill/>
        </a:ln>
        <a:solidFill>
          <a:schemeClr val="accent1">
            <a:satOff val="36598"/>
            <a:lumOff val="-17227"/>
          </a:schemeClr>
        </a:solidFill>
        <a:effectLst/>
        <a:uFillTx/>
        <a:latin typeface="+mn-lt"/>
        <a:ea typeface="+mn-ea"/>
        <a:cs typeface="+mn-cs"/>
        <a:sym typeface="Avenir Next Regular"/>
      </a:defRPr>
    </a:lvl4pPr>
    <a:lvl5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kumimoji="0" sz="3600" b="1" i="0" u="none" strike="noStrike" cap="none" spc="36" normalizeH="0" baseline="0">
        <a:ln>
          <a:noFill/>
        </a:ln>
        <a:solidFill>
          <a:schemeClr val="accent1">
            <a:satOff val="36598"/>
            <a:lumOff val="-17227"/>
          </a:schemeClr>
        </a:solidFill>
        <a:effectLst/>
        <a:uFillTx/>
        <a:latin typeface="+mn-lt"/>
        <a:ea typeface="+mn-ea"/>
        <a:cs typeface="+mn-cs"/>
        <a:sym typeface="Avenir Next Regular"/>
      </a:defRPr>
    </a:lvl5pPr>
    <a:lvl6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kumimoji="0" sz="3600" b="1" i="0" u="none" strike="noStrike" cap="none" spc="36" normalizeH="0" baseline="0">
        <a:ln>
          <a:noFill/>
        </a:ln>
        <a:solidFill>
          <a:schemeClr val="accent1">
            <a:satOff val="36598"/>
            <a:lumOff val="-17227"/>
          </a:schemeClr>
        </a:solidFill>
        <a:effectLst/>
        <a:uFillTx/>
        <a:latin typeface="+mn-lt"/>
        <a:ea typeface="+mn-ea"/>
        <a:cs typeface="+mn-cs"/>
        <a:sym typeface="Avenir Next Regular"/>
      </a:defRPr>
    </a:lvl6pPr>
    <a:lvl7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kumimoji="0" sz="3600" b="1" i="0" u="none" strike="noStrike" cap="none" spc="36" normalizeH="0" baseline="0">
        <a:ln>
          <a:noFill/>
        </a:ln>
        <a:solidFill>
          <a:schemeClr val="accent1">
            <a:satOff val="36598"/>
            <a:lumOff val="-17227"/>
          </a:schemeClr>
        </a:solidFill>
        <a:effectLst/>
        <a:uFillTx/>
        <a:latin typeface="+mn-lt"/>
        <a:ea typeface="+mn-ea"/>
        <a:cs typeface="+mn-cs"/>
        <a:sym typeface="Avenir Next Regular"/>
      </a:defRPr>
    </a:lvl7pPr>
    <a:lvl8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kumimoji="0" sz="3600" b="1" i="0" u="none" strike="noStrike" cap="none" spc="36" normalizeH="0" baseline="0">
        <a:ln>
          <a:noFill/>
        </a:ln>
        <a:solidFill>
          <a:schemeClr val="accent1">
            <a:satOff val="36598"/>
            <a:lumOff val="-17227"/>
          </a:schemeClr>
        </a:solidFill>
        <a:effectLst/>
        <a:uFillTx/>
        <a:latin typeface="+mn-lt"/>
        <a:ea typeface="+mn-ea"/>
        <a:cs typeface="+mn-cs"/>
        <a:sym typeface="Avenir Next Regular"/>
      </a:defRPr>
    </a:lvl8pPr>
    <a:lvl9pPr marL="0" marR="0" indent="0" algn="l" defTabSz="355600" rtl="0" fontAlgn="auto" latinLnBrk="0" hangingPunct="0">
      <a:lnSpc>
        <a:spcPct val="100000"/>
      </a:lnSpc>
      <a:spcBef>
        <a:spcPts val="4300"/>
      </a:spcBef>
      <a:spcAft>
        <a:spcPts val="0"/>
      </a:spcAft>
      <a:buClrTx/>
      <a:buSzTx/>
      <a:buFontTx/>
      <a:buNone/>
      <a:tabLst/>
      <a:defRPr kumimoji="0" sz="3600" b="1" i="0" u="none" strike="noStrike" cap="none" spc="36" normalizeH="0" baseline="0">
        <a:ln>
          <a:noFill/>
        </a:ln>
        <a:solidFill>
          <a:schemeClr val="accent1">
            <a:satOff val="36598"/>
            <a:lumOff val="-17227"/>
          </a:schemeClr>
        </a:solidFill>
        <a:effectLst/>
        <a:uFillTx/>
        <a:latin typeface="+mn-lt"/>
        <a:ea typeface="+mn-ea"/>
        <a:cs typeface="+mn-cs"/>
        <a:sym typeface="Avenir Next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84F64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084F64"/>
              </a:solidFill>
              <a:prstDash val="solid"/>
              <a:miter lim="400000"/>
            </a:ln>
          </a:left>
          <a:right>
            <a:ln w="127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84F64"/>
              </a:solidFill>
              <a:prstDash val="solid"/>
              <a:miter lim="400000"/>
            </a:ln>
          </a:bottom>
          <a:insideH>
            <a:ln w="12700" cap="flat">
              <a:solidFill>
                <a:srgbClr val="084F64"/>
              </a:solidFill>
              <a:prstDash val="solid"/>
              <a:miter lim="400000"/>
            </a:ln>
          </a:insideH>
          <a:insideV>
            <a:ln w="12700" cap="flat">
              <a:solidFill>
                <a:srgbClr val="084F64"/>
              </a:solidFill>
              <a:prstDash val="solid"/>
              <a:miter lim="400000"/>
            </a:ln>
          </a:insideV>
        </a:tcBdr>
        <a:fill>
          <a:solidFill>
            <a:schemeClr val="accent1">
              <a:satOff val="3942"/>
              <a:lumOff val="17322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6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0EAF0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chemeClr val="accent6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chemeClr val="accent6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84F64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084F64"/>
              </a:solidFill>
              <a:prstDash val="solid"/>
              <a:miter lim="400000"/>
            </a:ln>
          </a:left>
          <a:right>
            <a:ln w="127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84F64"/>
              </a:solidFill>
              <a:prstDash val="solid"/>
              <a:miter lim="400000"/>
            </a:ln>
          </a:bottom>
          <a:insideH>
            <a:ln w="12700" cap="flat">
              <a:solidFill>
                <a:srgbClr val="084F64"/>
              </a:solidFill>
              <a:prstDash val="solid"/>
              <a:miter lim="400000"/>
            </a:ln>
          </a:insideH>
          <a:insideV>
            <a:ln w="12700" cap="flat">
              <a:solidFill>
                <a:srgbClr val="084F64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35454"/>
              <a:satOff val="2115"/>
              <a:lumOff val="45487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254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solidFill>
            <a:srgbClr val="DBE6A5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254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254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solidFill>
            <a:srgbClr val="DBE6A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C526A"/>
              </a:solidFill>
              <a:prstDash val="solid"/>
              <a:miter lim="400000"/>
            </a:ln>
          </a:left>
          <a:right>
            <a:ln w="254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CB5B2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C526A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3B3B3B"/>
              </a:solidFill>
              <a:prstDash val="solid"/>
              <a:miter lim="400000"/>
            </a:ln>
          </a:left>
          <a:right>
            <a:ln w="12700" cap="flat">
              <a:solidFill>
                <a:srgbClr val="3B3B3B"/>
              </a:solidFill>
              <a:prstDash val="solid"/>
              <a:miter lim="400000"/>
            </a:ln>
          </a:right>
          <a:top>
            <a:ln w="12700" cap="flat">
              <a:solidFill>
                <a:srgbClr val="5C526A"/>
              </a:solidFill>
              <a:prstDash val="solid"/>
              <a:miter lim="400000"/>
            </a:ln>
          </a:top>
          <a:bottom>
            <a:ln w="25400" cap="flat">
              <a:solidFill>
                <a:srgbClr val="3B3B3B"/>
              </a:solidFill>
              <a:prstDash val="solid"/>
              <a:miter lim="400000"/>
            </a:ln>
          </a:bottom>
          <a:insideH>
            <a:ln w="12700" cap="flat">
              <a:solidFill>
                <a:srgbClr val="3B3B3B"/>
              </a:solidFill>
              <a:prstDash val="solid"/>
              <a:miter lim="400000"/>
            </a:ln>
          </a:insideH>
          <a:insideV>
            <a:ln w="12700" cap="flat">
              <a:solidFill>
                <a:srgbClr val="3B3B3B"/>
              </a:solidFill>
              <a:prstDash val="solid"/>
              <a:miter lim="400000"/>
            </a:ln>
          </a:insideV>
        </a:tcBdr>
        <a:fill>
          <a:solidFill>
            <a:srgbClr val="C16E6A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CDCECC"/>
          </a:solidFill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D2F24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2" autoAdjust="0"/>
  </p:normalViewPr>
  <p:slideViewPr>
    <p:cSldViewPr snapToGrid="0">
      <p:cViewPr varScale="1">
        <p:scale>
          <a:sx n="41" d="100"/>
          <a:sy n="41" d="100"/>
        </p:scale>
        <p:origin x="691" y="58"/>
      </p:cViewPr>
      <p:guideLst/>
    </p:cSldViewPr>
  </p:slideViewPr>
  <p:outlineViewPr>
    <p:cViewPr>
      <p:scale>
        <a:sx n="33" d="100"/>
        <a:sy n="33" d="100"/>
      </p:scale>
      <p:origin x="0" y="-223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63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image" Target="../media/image3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image" Target="../media/image5.tif"/><Relationship Id="rId1" Type="http://schemas.openxmlformats.org/officeDocument/2006/relationships/image" Target="../media/image4.ti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7.tif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image" Target="../media/image5.tif"/><Relationship Id="rId1" Type="http://schemas.openxmlformats.org/officeDocument/2006/relationships/image" Target="../media/image4.tif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01983"/>
          <c:y val="7.7456800000000006E-2"/>
          <c:w val="0.47179199999999999"/>
          <c:h val="0.796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Yes</c:v>
                </c:pt>
              </c:strCache>
            </c:strRef>
          </c:tx>
          <c:spPr>
            <a:blipFill rotWithShape="1">
              <a:blip xmlns:r="http://schemas.openxmlformats.org/officeDocument/2006/relationships" r:embed="rId1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FFFFFF"/>
                    </a:solidFill>
                    <a:latin typeface="Avenir Next Medium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F4-4807-B918-42C3ACE0E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majorGridlines>
          <c:spPr>
            <a:ln w="25400" cap="rnd">
              <a:solidFill>
                <a:srgbClr val="D5D5D5"/>
              </a:solidFill>
              <a:custDash>
                <a:ds d="1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464646"/>
                </a:solidFill>
                <a:latin typeface="Avenir Next Regular"/>
              </a:defRPr>
            </a:pPr>
            <a:endParaRPr lang="fr-FR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9525" cap="flat">
              <a:solidFill>
                <a:srgbClr val="B8B8B8"/>
              </a:solidFill>
              <a:prstDash val="solid"/>
              <a:miter lim="400000"/>
            </a:ln>
          </c:spPr>
        </c:majorGridlines>
        <c:minorGridlines>
          <c:spPr>
            <a:ln w="25400" cap="rnd">
              <a:solidFill>
                <a:srgbClr val="D5D5D5"/>
              </a:solidFill>
              <a:custDash>
                <a:ds d="100000" sp="200000"/>
              </a:custDash>
              <a:miter lim="400000"/>
            </a:ln>
          </c:spPr>
        </c:min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464646"/>
                </a:solidFill>
                <a:latin typeface="Avenir Next Regular"/>
              </a:defRPr>
            </a:pPr>
            <a:endParaRPr lang="fr-FR"/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solidFill>
            <a:srgbClr val="000000"/>
          </a:solidFill>
          <a:prstDash val="solid"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596723"/>
          <c:y val="0.41629300000000002"/>
          <c:w val="0.403277"/>
          <c:h val="0.102457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464646"/>
              </a:solidFill>
              <a:latin typeface="Avenir Next Regular"/>
            </a:defRPr>
          </a:pPr>
          <a:endParaRPr lang="fr-F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44858900000000002"/>
          <c:y val="0.30243100000000001"/>
          <c:w val="0.54641099999999998"/>
          <c:h val="0.68506900000000004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Région 1</c:v>
                </c:pt>
              </c:strCache>
            </c:strRef>
          </c:tx>
          <c:spPr>
            <a:solidFill>
              <a:srgbClr val="2E578C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1D90-407F-8E20-2FC5A4B6BCFB}"/>
              </c:ext>
            </c:extLst>
          </c:dPt>
          <c:dPt>
            <c:idx val="1"/>
            <c:bubble3D val="0"/>
            <c:spPr>
              <a:solidFill>
                <a:srgbClr val="5D9648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90-407F-8E20-2FC5A4B6BCFB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5000" b="0" i="0" u="none" strike="noStrike">
                      <a:solidFill>
                        <a:srgbClr val="FFFFFF"/>
                      </a:solidFill>
                      <a:latin typeface="Avenir Next Medium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1D90-407F-8E20-2FC5A4B6BCFB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5000" b="0" i="0" u="none" strike="noStrike">
                      <a:solidFill>
                        <a:srgbClr val="FFFFFF"/>
                      </a:solidFill>
                      <a:latin typeface="Avenir Next Medium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1D90-407F-8E20-2FC5A4B6BCFB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FFFFFF"/>
                    </a:solidFill>
                    <a:latin typeface="Avenir Next Medium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(A)</c:v>
                </c:pt>
                <c:pt idx="1">
                  <c:v>(B)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27</c:v>
                </c:pt>
                <c:pt idx="1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90-407F-8E20-2FC5A4B6BC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73037600000000003"/>
          <c:h val="0.12125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464646"/>
              </a:solidFill>
              <a:latin typeface="Avenir Next Regular"/>
            </a:defRPr>
          </a:pPr>
          <a:endParaRPr lang="fr-F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7766800000000003"/>
          <c:y val="0.30285000000000001"/>
          <c:w val="0.444664"/>
          <c:h val="0.5289239999999999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</c:v>
                </c:pt>
              </c:strCache>
            </c:strRef>
          </c:tx>
          <c:spPr>
            <a:blipFill rotWithShape="1">
              <a:blip xmlns:r="http://schemas.openxmlformats.org/officeDocument/2006/relationships" r:embed="rId1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D0F7-4D84-8197-E4C75A7005C4}"/>
              </c:ext>
            </c:extLst>
          </c:dPt>
          <c:dPt>
            <c:idx val="1"/>
            <c:bubble3D val="0"/>
            <c:spPr>
              <a:blipFill rotWithShape="1">
                <a:blip xmlns:r="http://schemas.openxmlformats.org/officeDocument/2006/relationships" r:embed="rId2"/>
                <a:srcRect/>
                <a:tile tx="0" ty="0" sx="100000" sy="100000" flip="none" algn="tl"/>
              </a:blip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F7-4D84-8197-E4C75A7005C4}"/>
              </c:ext>
            </c:extLst>
          </c:dPt>
          <c:dPt>
            <c:idx val="2"/>
            <c:bubble3D val="0"/>
            <c:spPr>
              <a:blipFill rotWithShape="1">
                <a:blip xmlns:r="http://schemas.openxmlformats.org/officeDocument/2006/relationships" r:embed="rId3"/>
                <a:srcRect/>
                <a:tile tx="0" ty="0" sx="100000" sy="100000" flip="none" algn="tl"/>
              </a:blip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D0F7-4D84-8197-E4C75A7005C4}"/>
              </c:ext>
            </c:extLst>
          </c:dPt>
          <c:dPt>
            <c:idx val="3"/>
            <c:bubble3D val="0"/>
            <c:spPr>
              <a:blipFill rotWithShape="1">
                <a:blip xmlns:r="http://schemas.openxmlformats.org/officeDocument/2006/relationships" r:embed="rId4"/>
                <a:srcRect/>
                <a:tile tx="0" ty="0" sx="100000" sy="100000" flip="none" algn="tl"/>
              </a:blip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F7-4D84-8197-E4C75A7005C4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5000" b="0" i="0" u="none" strike="noStrike">
                      <a:solidFill>
                        <a:srgbClr val="000000"/>
                      </a:solidFill>
                      <a:latin typeface="Avenir Next Medium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0F7-4D84-8197-E4C75A7005C4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5000" b="0" i="0" u="none" strike="noStrike">
                      <a:solidFill>
                        <a:srgbClr val="FFFFFF"/>
                      </a:solidFill>
                      <a:latin typeface="Avenir Next Medium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0F7-4D84-8197-E4C75A7005C4}"/>
                </c:ext>
              </c:extLst>
            </c:dLbl>
            <c:dLbl>
              <c:idx val="2"/>
              <c:numFmt formatCode="#,##0%" sourceLinked="0"/>
              <c:spPr/>
              <c:txPr>
                <a:bodyPr/>
                <a:lstStyle/>
                <a:p>
                  <a:pPr>
                    <a:defRPr sz="5000" b="1" i="0" u="none" strike="noStrike">
                      <a:solidFill>
                        <a:srgbClr val="FFFFFF"/>
                      </a:solidFill>
                      <a:latin typeface="Avenir Next Medium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0F7-4D84-8197-E4C75A7005C4}"/>
                </c:ext>
              </c:extLst>
            </c:dLbl>
            <c:dLbl>
              <c:idx val="3"/>
              <c:numFmt formatCode="#,##0%" sourceLinked="0"/>
              <c:spPr/>
              <c:txPr>
                <a:bodyPr/>
                <a:lstStyle/>
                <a:p>
                  <a:pPr>
                    <a:defRPr sz="5000" b="0" i="0" u="none" strike="noStrike">
                      <a:solidFill>
                        <a:srgbClr val="FFFFFF"/>
                      </a:solidFill>
                      <a:latin typeface="Avenir Next Medium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D0F7-4D84-8197-E4C75A7005C4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000000"/>
                    </a:solidFill>
                    <a:latin typeface="Avenir Next Medium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Chamber</c:v>
                </c:pt>
                <c:pt idx="1">
                  <c:v>NHA</c:v>
                </c:pt>
                <c:pt idx="2">
                  <c:v>Ind. Sc .Auth</c:v>
                </c:pt>
                <c:pt idx="3">
                  <c:v>Sc.Auth + NHA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10</c:v>
                </c:pt>
                <c:pt idx="1">
                  <c:v>70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F7-4D84-8197-E4C75A700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1"/>
          <c:h val="0.184910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464646"/>
              </a:solidFill>
              <a:latin typeface="Avenir Next Regular"/>
            </a:defRPr>
          </a:pPr>
          <a:endParaRPr lang="fr-F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36685"/>
          <c:y val="0.140768"/>
          <c:w val="0.85831500000000005"/>
          <c:h val="0.765419999999999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Always</c:v>
                </c:pt>
              </c:strCache>
            </c:strRef>
          </c:tx>
          <c:spPr>
            <a:blipFill rotWithShape="1">
              <a:blip xmlns:r="http://schemas.openxmlformats.org/officeDocument/2006/relationships" r:embed="rId1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FFFFFF"/>
                    </a:solidFill>
                    <a:latin typeface="Avenir Next Medium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Consultation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C-4DA6-A241-A2ECEC21311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Sometimes</c:v>
                </c:pt>
              </c:strCache>
            </c:strRef>
          </c:tx>
          <c:spPr>
            <a:blipFill rotWithShape="1">
              <a:blip xmlns:r="http://schemas.openxmlformats.org/officeDocument/2006/relationships"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FFFFFF"/>
                    </a:solidFill>
                    <a:latin typeface="Avenir Next Medium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Consultation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CC-4DA6-A241-A2ECEC21311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Never</c:v>
                </c:pt>
              </c:strCache>
            </c:strRef>
          </c:tx>
          <c:spPr>
            <a:blipFill rotWithShape="1">
              <a:blip xmlns:r="http://schemas.openxmlformats.org/officeDocument/2006/relationships"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FFFFFF"/>
                    </a:solidFill>
                    <a:latin typeface="Avenir Next Medium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Consultation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CC-4DA6-A241-A2ECEC2131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majorGridlines>
          <c:spPr>
            <a:ln w="25400" cap="rnd">
              <a:solidFill>
                <a:srgbClr val="D5D5D5"/>
              </a:solidFill>
              <a:custDash>
                <a:ds d="1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464646"/>
                </a:solidFill>
                <a:latin typeface="Avenir Next Regular"/>
              </a:defRPr>
            </a:pPr>
            <a:endParaRPr lang="fr-FR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9525" cap="flat">
              <a:solidFill>
                <a:srgbClr val="B8B8B8"/>
              </a:solidFill>
              <a:prstDash val="solid"/>
              <a:miter lim="400000"/>
            </a:ln>
          </c:spPr>
        </c:majorGridlines>
        <c:minorGridlines>
          <c:spPr>
            <a:ln w="25400" cap="rnd">
              <a:solidFill>
                <a:srgbClr val="D5D5D5"/>
              </a:solidFill>
              <a:custDash>
                <a:ds d="100000" sp="200000"/>
              </a:custDash>
              <a:miter lim="400000"/>
            </a:ln>
          </c:spPr>
        </c:min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464646"/>
                </a:solidFill>
                <a:latin typeface="Avenir Next Regular"/>
              </a:defRPr>
            </a:pPr>
            <a:endParaRPr lang="fr-FR"/>
          </a:p>
        </c:txPr>
        <c:crossAx val="2094734552"/>
        <c:crosses val="autoZero"/>
        <c:crossBetween val="between"/>
        <c:majorUnit val="3"/>
        <c:minorUnit val="1.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1.27064E-2"/>
          <c:y val="0"/>
          <c:w val="0.93533100000000002"/>
          <c:h val="0.13546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464646"/>
              </a:solidFill>
              <a:latin typeface="Avenir Next Regular"/>
            </a:defRPr>
          </a:pPr>
          <a:endParaRPr lang="fr-F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22499999999999"/>
          <c:y val="0.32190200000000002"/>
          <c:w val="0.88953300000000002"/>
          <c:h val="0.449693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Regularor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50%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1E2-45F5-B0EC-8D4E41E511EB}"/>
                </c:ext>
              </c:extLst>
            </c:dLbl>
            <c:numFmt formatCode="#,##0%_);\(#,##0%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0" b="0" i="0" u="none" strike="noStrike" kern="1200" baseline="0">
                    <a:solidFill>
                      <a:srgbClr val="FFFFFF"/>
                    </a:solidFill>
                    <a:latin typeface="Avenir Next Medium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43-435C-BD0B-BAF6017746E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NHA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50%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1E2-45F5-B0EC-8D4E41E511EB}"/>
                </c:ext>
              </c:extLst>
            </c:dLbl>
            <c:numFmt formatCode="#,##0%_);\(#,##0%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0" b="0" i="0" u="none" strike="noStrike" kern="1200" baseline="0">
                    <a:solidFill>
                      <a:srgbClr val="FFFFFF"/>
                    </a:solidFill>
                    <a:latin typeface="Avenir Next Medium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43-435C-BD0B-BAF601774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094734552"/>
        <c:axId val="2094734553"/>
      </c:barChart>
      <c:catAx>
        <c:axId val="2094734552"/>
        <c:scaling>
          <c:orientation val="maxMin"/>
        </c:scaling>
        <c:delete val="0"/>
        <c:axPos val="l"/>
        <c:majorGridlines>
          <c:spPr>
            <a:ln w="25400" cap="rnd" cmpd="sng" algn="ctr">
              <a:solidFill>
                <a:srgbClr val="D5D5D5"/>
              </a:solidFill>
              <a:custDash>
                <a:ds d="100000" sp="200000"/>
              </a:custDash>
              <a:miter lim="400000"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prstDash val="solid"/>
            <a:miter lim="4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3400" b="0" i="0" u="none" strike="noStrike" kern="1200" baseline="0">
                <a:solidFill>
                  <a:srgbClr val="464646"/>
                </a:solidFill>
                <a:latin typeface="Avenir Next Regular"/>
                <a:ea typeface="+mn-ea"/>
                <a:cs typeface="+mn-cs"/>
              </a:defRPr>
            </a:pPr>
            <a:endParaRPr lang="fr-FR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rgbClr val="B8B8B8"/>
              </a:solidFill>
              <a:prstDash val="solid"/>
              <a:miter lim="400000"/>
            </a:ln>
            <a:effectLst/>
          </c:spPr>
        </c:majorGridlines>
        <c:minorGridlines>
          <c:spPr>
            <a:ln w="25400" cap="rnd" cmpd="sng" algn="ctr">
              <a:solidFill>
                <a:srgbClr val="D5D5D5"/>
              </a:solidFill>
              <a:custDash>
                <a:ds d="100000" sp="200000"/>
              </a:custDash>
              <a:miter lim="400000"/>
            </a:ln>
            <a:effectLst/>
          </c:spPr>
        </c:minorGridlines>
        <c:numFmt formatCode="General" sourceLinked="0"/>
        <c:majorTickMark val="none"/>
        <c:minorTickMark val="none"/>
        <c:tickLblPos val="high"/>
        <c:spPr>
          <a:noFill/>
          <a:ln w="12700" cap="flat" cmpd="sng" algn="ctr">
            <a:noFill/>
            <a:prstDash val="solid"/>
            <a:miter lim="4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3400" b="0" i="0" u="none" strike="noStrike" kern="1200" baseline="0">
                <a:solidFill>
                  <a:srgbClr val="464646"/>
                </a:solidFill>
                <a:latin typeface="Avenir Next Regular"/>
                <a:ea typeface="+mn-ea"/>
                <a:cs typeface="+mn-cs"/>
              </a:defRPr>
            </a:pPr>
            <a:endParaRPr lang="fr-FR"/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"/>
          <c:y val="0"/>
          <c:w val="0.96583699999999995"/>
          <c:h val="0.172744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 spcFirstLastPara="1" vertOverflow="ellipsis" wrap="square" anchor="ctr" anchorCtr="1"/>
        <a:lstStyle/>
        <a:p>
          <a:pPr>
            <a:defRPr sz="3400" b="0" i="0" u="none" strike="noStrike" kern="1200" baseline="0">
              <a:solidFill>
                <a:srgbClr val="464646"/>
              </a:solidFill>
              <a:latin typeface="Avenir Next Regular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01983"/>
          <c:y val="7.7456800000000006E-2"/>
          <c:w val="0.47179199999999999"/>
          <c:h val="0.796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2E578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FFFFFF"/>
                    </a:solidFill>
                    <a:latin typeface="Avenir Next Medium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90-4DCE-A610-23F1954D4A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majorGridlines>
          <c:spPr>
            <a:ln w="25400" cap="rnd">
              <a:solidFill>
                <a:srgbClr val="D5D5D5"/>
              </a:solidFill>
              <a:custDash>
                <a:ds d="1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464646"/>
                </a:solidFill>
                <a:latin typeface="Avenir Next Regular"/>
              </a:defRPr>
            </a:pPr>
            <a:endParaRPr lang="fr-FR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9525" cap="flat">
              <a:solidFill>
                <a:srgbClr val="B8B8B8"/>
              </a:solidFill>
              <a:prstDash val="solid"/>
              <a:miter lim="400000"/>
            </a:ln>
          </c:spPr>
        </c:majorGridlines>
        <c:minorGridlines>
          <c:spPr>
            <a:ln w="25400" cap="rnd">
              <a:solidFill>
                <a:srgbClr val="D5D5D5"/>
              </a:solidFill>
              <a:custDash>
                <a:ds d="100000" sp="200000"/>
              </a:custDash>
              <a:miter lim="400000"/>
            </a:ln>
          </c:spPr>
        </c:min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464646"/>
                </a:solidFill>
                <a:latin typeface="Avenir Next Regular"/>
              </a:defRPr>
            </a:pPr>
            <a:endParaRPr lang="fr-FR"/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solidFill>
            <a:srgbClr val="000000"/>
          </a:solidFill>
          <a:prstDash val="solid"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596723"/>
          <c:y val="0.41629300000000002"/>
          <c:w val="0.403277"/>
          <c:h val="0.102457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464646"/>
              </a:solidFill>
              <a:latin typeface="Avenir Next Regular"/>
            </a:defRPr>
          </a:pPr>
          <a:endParaRPr lang="fr-F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01983"/>
          <c:y val="7.7456800000000006E-2"/>
          <c:w val="0.47179199999999999"/>
          <c:h val="0.796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4D817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FFFFFF"/>
                    </a:solidFill>
                    <a:latin typeface="Avenir Next Medium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1-4387-A8BC-C85E811941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majorGridlines>
          <c:spPr>
            <a:ln w="25400" cap="rnd">
              <a:solidFill>
                <a:srgbClr val="D5D5D5"/>
              </a:solidFill>
              <a:custDash>
                <a:ds d="1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464646"/>
                </a:solidFill>
                <a:latin typeface="Avenir Next Regular"/>
              </a:defRPr>
            </a:pPr>
            <a:endParaRPr lang="fr-FR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9525" cap="flat">
              <a:solidFill>
                <a:srgbClr val="B8B8B8"/>
              </a:solidFill>
              <a:prstDash val="solid"/>
              <a:miter lim="400000"/>
            </a:ln>
          </c:spPr>
        </c:majorGridlines>
        <c:minorGridlines>
          <c:spPr>
            <a:ln w="25400" cap="rnd">
              <a:solidFill>
                <a:srgbClr val="D5D5D5"/>
              </a:solidFill>
              <a:custDash>
                <a:ds d="100000" sp="200000"/>
              </a:custDash>
              <a:miter lim="400000"/>
            </a:ln>
          </c:spPr>
        </c:min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464646"/>
                </a:solidFill>
                <a:latin typeface="Avenir Next Regular"/>
              </a:defRPr>
            </a:pPr>
            <a:endParaRPr lang="fr-FR"/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solidFill>
            <a:srgbClr val="000000"/>
          </a:solidFill>
          <a:prstDash val="solid"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596723"/>
          <c:y val="0.41629300000000002"/>
          <c:w val="0.403277"/>
          <c:h val="0.102457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464646"/>
              </a:solidFill>
              <a:latin typeface="Avenir Next Regular"/>
            </a:defRPr>
          </a:pPr>
          <a:endParaRPr lang="fr-F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0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6" name="Shape 18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qu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181100" y="12364718"/>
            <a:ext cx="4965700" cy="467107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66674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134" cap="all" spc="85">
                <a:solidFill>
                  <a:schemeClr val="accent5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Rubrique</a:t>
            </a:r>
          </a:p>
        </p:txBody>
      </p:sp>
      <p:sp>
        <p:nvSpPr>
          <p:cNvPr id="13" name="Emplacement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8237200" y="12364718"/>
            <a:ext cx="4965700" cy="467107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66674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134" cap="all" spc="85">
                <a:solidFill>
                  <a:schemeClr val="accent5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Emplacement</a:t>
            </a:r>
          </a:p>
        </p:txBody>
      </p:sp>
      <p:sp>
        <p:nvSpPr>
          <p:cNvPr id="14" name="Auteur et date"/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6946900" y="12233909"/>
            <a:ext cx="10490200" cy="706629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72516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528" b="1" spc="105">
                <a:solidFill>
                  <a:schemeClr val="accent5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Auteur et date</a:t>
            </a:r>
          </a:p>
        </p:txBody>
      </p:sp>
      <p:sp>
        <p:nvSpPr>
          <p:cNvPr id="15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2082800" y="4902200"/>
            <a:ext cx="20205700" cy="3911600"/>
          </a:xfrm>
          <a:prstGeom prst="rect">
            <a:avLst/>
          </a:prstGeom>
        </p:spPr>
        <p:txBody>
          <a:bodyPr lIns="50800" tIns="50800" rIns="50800" bIns="50800" anchor="t"/>
          <a:lstStyle>
            <a:lvl1pPr algn="ctr" defTabSz="584200">
              <a:defRPr sz="11000" b="1" cap="all" spc="330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Titre de la présentation</a:t>
            </a:r>
          </a:p>
        </p:txBody>
      </p:sp>
      <p:sp>
        <p:nvSpPr>
          <p:cNvPr id="16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082800" y="3495675"/>
            <a:ext cx="20205700" cy="1614554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chemeClr val="accent5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chemeClr val="accent5"/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chemeClr val="accent5"/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chemeClr val="accent5"/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chemeClr val="accent5"/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7" name="Ligne"/>
          <p:cNvSpPr/>
          <p:nvPr/>
        </p:nvSpPr>
        <p:spPr>
          <a:xfrm flipV="1">
            <a:off x="766879" y="12048066"/>
            <a:ext cx="22850240" cy="12701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8" name="Ligne"/>
          <p:cNvSpPr/>
          <p:nvPr/>
        </p:nvSpPr>
        <p:spPr>
          <a:xfrm>
            <a:off x="766879" y="952500"/>
            <a:ext cx="22850242" cy="0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9" name="Ligne"/>
          <p:cNvSpPr/>
          <p:nvPr/>
        </p:nvSpPr>
        <p:spPr>
          <a:xfrm flipV="1">
            <a:off x="6527799" y="12034558"/>
            <a:ext cx="1" cy="1114983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20" name="Ligne"/>
          <p:cNvSpPr/>
          <p:nvPr/>
        </p:nvSpPr>
        <p:spPr>
          <a:xfrm flipV="1">
            <a:off x="17856201" y="12034558"/>
            <a:ext cx="1" cy="1114983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2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7624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éclaration">
    <p:bg>
      <p:bgPr>
        <a:solidFill>
          <a:srgbClr val="F3F5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82800" y="4337484"/>
            <a:ext cx="20205700" cy="4699001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9000" b="1" cap="all" spc="27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0" indent="0" algn="ctr" defTabSz="584200">
              <a:spcBef>
                <a:spcPts val="0"/>
              </a:spcBef>
              <a:buSzTx/>
              <a:buFontTx/>
              <a:buNone/>
              <a:defRPr sz="9000" b="1" cap="all" spc="27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0" indent="0" algn="ctr" defTabSz="584200">
              <a:spcBef>
                <a:spcPts val="0"/>
              </a:spcBef>
              <a:buSzTx/>
              <a:buFontTx/>
              <a:buNone/>
              <a:defRPr sz="9000" b="1" cap="all" spc="27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0" indent="0" algn="ctr" defTabSz="584200">
              <a:spcBef>
                <a:spcPts val="0"/>
              </a:spcBef>
              <a:buSzTx/>
              <a:buFontTx/>
              <a:buNone/>
              <a:defRPr sz="9000" b="1" cap="all" spc="27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0" indent="0" algn="ctr" defTabSz="584200">
              <a:spcBef>
                <a:spcPts val="0"/>
              </a:spcBef>
              <a:buSzTx/>
              <a:buFontTx/>
              <a:buNone/>
              <a:defRPr sz="9000" b="1" cap="all" spc="27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3" name="Ligne"/>
          <p:cNvSpPr/>
          <p:nvPr/>
        </p:nvSpPr>
        <p:spPr>
          <a:xfrm>
            <a:off x="766879" y="952500"/>
            <a:ext cx="22850242" cy="0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24" name="Lig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2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ait important">
    <p:bg>
      <p:bgPr>
        <a:solidFill>
          <a:srgbClr val="F3F5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2082800" y="1509784"/>
            <a:ext cx="20205700" cy="6852293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25000" b="1" cap="all" spc="75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0" indent="0" algn="ctr" defTabSz="584200">
              <a:spcBef>
                <a:spcPts val="0"/>
              </a:spcBef>
              <a:buSzTx/>
              <a:buFontTx/>
              <a:buNone/>
              <a:defRPr sz="25000" b="1" cap="all" spc="75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0" indent="0" algn="ctr" defTabSz="584200">
              <a:spcBef>
                <a:spcPts val="0"/>
              </a:spcBef>
              <a:buSzTx/>
              <a:buFontTx/>
              <a:buNone/>
              <a:defRPr sz="25000" b="1" cap="all" spc="75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0" indent="0" algn="ctr" defTabSz="584200">
              <a:spcBef>
                <a:spcPts val="0"/>
              </a:spcBef>
              <a:buSzTx/>
              <a:buFontTx/>
              <a:buNone/>
              <a:defRPr sz="25000" b="1" cap="all" spc="75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0" indent="0" algn="ctr" defTabSz="584200">
              <a:spcBef>
                <a:spcPts val="0"/>
              </a:spcBef>
              <a:buSzTx/>
              <a:buFontTx/>
              <a:buNone/>
              <a:defRPr sz="25000" b="1" cap="all" spc="75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3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82800" y="8407994"/>
            <a:ext cx="20205700" cy="694056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72516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430" b="1" spc="102">
                <a:solidFill>
                  <a:schemeClr val="accent1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Données clés</a:t>
            </a:r>
          </a:p>
        </p:txBody>
      </p:sp>
      <p:sp>
        <p:nvSpPr>
          <p:cNvPr id="134" name="Lig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35" name="Ligne"/>
          <p:cNvSpPr/>
          <p:nvPr/>
        </p:nvSpPr>
        <p:spPr>
          <a:xfrm>
            <a:off x="766879" y="12598400"/>
            <a:ext cx="22850242" cy="0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3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tion">
    <p:bg>
      <p:bgPr>
        <a:solidFill>
          <a:srgbClr val="FFCB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88436" y="11375561"/>
            <a:ext cx="20207127" cy="706629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72516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528" b="1" spc="105">
                <a:solidFill>
                  <a:schemeClr val="accent1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Attribution</a:t>
            </a:r>
          </a:p>
        </p:txBody>
      </p:sp>
      <p:sp>
        <p:nvSpPr>
          <p:cNvPr id="144" name="Lig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45" name="Ligne"/>
          <p:cNvSpPr/>
          <p:nvPr/>
        </p:nvSpPr>
        <p:spPr>
          <a:xfrm>
            <a:off x="762000" y="12598400"/>
            <a:ext cx="22860001" cy="0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4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88436" y="4298870"/>
            <a:ext cx="20207128" cy="4699001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9500" b="1" cap="all" spc="19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0" indent="0" algn="ctr" defTabSz="584200">
              <a:spcBef>
                <a:spcPts val="0"/>
              </a:spcBef>
              <a:buSzTx/>
              <a:buFontTx/>
              <a:buNone/>
              <a:defRPr sz="9500" b="1" cap="all" spc="19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0" indent="0" algn="ctr" defTabSz="584200">
              <a:spcBef>
                <a:spcPts val="0"/>
              </a:spcBef>
              <a:buSzTx/>
              <a:buFontTx/>
              <a:buNone/>
              <a:defRPr sz="9500" b="1" cap="all" spc="19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0" indent="0" algn="ctr" defTabSz="584200">
              <a:spcBef>
                <a:spcPts val="0"/>
              </a:spcBef>
              <a:buSzTx/>
              <a:buFontTx/>
              <a:buNone/>
              <a:defRPr sz="9500" b="1" cap="all" spc="19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0" indent="0" algn="ctr" defTabSz="584200">
              <a:spcBef>
                <a:spcPts val="0"/>
              </a:spcBef>
              <a:buSzTx/>
              <a:buFontTx/>
              <a:buNone/>
              <a:defRPr sz="9500" b="1" cap="all" spc="19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 photos">
    <p:bg>
      <p:bgPr>
        <a:solidFill>
          <a:srgbClr val="FF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Image"/>
          <p:cNvSpPr>
            <a:spLocks noGrp="1"/>
          </p:cNvSpPr>
          <p:nvPr>
            <p:ph type="pic" idx="21"/>
          </p:nvPr>
        </p:nvSpPr>
        <p:spPr>
          <a:xfrm>
            <a:off x="-609600" y="431800"/>
            <a:ext cx="21514742" cy="121031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Image"/>
          <p:cNvSpPr>
            <a:spLocks noGrp="1"/>
          </p:cNvSpPr>
          <p:nvPr>
            <p:ph type="pic" sz="quarter" idx="22"/>
          </p:nvPr>
        </p:nvSpPr>
        <p:spPr>
          <a:xfrm>
            <a:off x="15836900" y="-203200"/>
            <a:ext cx="7747000" cy="77470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6" name="1056335080_2112X2816.jpg"/>
          <p:cNvSpPr>
            <a:spLocks noGrp="1"/>
          </p:cNvSpPr>
          <p:nvPr>
            <p:ph type="pic" idx="23"/>
          </p:nvPr>
        </p:nvSpPr>
        <p:spPr>
          <a:xfrm>
            <a:off x="10769600" y="-6083300"/>
            <a:ext cx="17881600" cy="23842133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bg>
      <p:bgPr>
        <a:solidFill>
          <a:srgbClr val="FF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Image"/>
          <p:cNvSpPr>
            <a:spLocks noGrp="1"/>
          </p:cNvSpPr>
          <p:nvPr>
            <p:ph type="pic" idx="21"/>
          </p:nvPr>
        </p:nvSpPr>
        <p:spPr>
          <a:xfrm>
            <a:off x="760214" y="279400"/>
            <a:ext cx="22863633" cy="12866707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erge">
    <p:bg>
      <p:bgPr>
        <a:solidFill>
          <a:srgbClr val="FF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1056335066_3170x2500.jpeg"/>
          <p:cNvSpPr>
            <a:spLocks noGrp="1"/>
          </p:cNvSpPr>
          <p:nvPr>
            <p:ph type="pic" idx="21"/>
          </p:nvPr>
        </p:nvSpPr>
        <p:spPr>
          <a:xfrm>
            <a:off x="0" y="-2757142"/>
            <a:ext cx="24384000" cy="1923028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" name="Rubriqu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181100" y="12364718"/>
            <a:ext cx="4965700" cy="467107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66674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134" cap="all" spc="85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Rubrique</a:t>
            </a:r>
          </a:p>
        </p:txBody>
      </p:sp>
      <p:sp>
        <p:nvSpPr>
          <p:cNvPr id="30" name="Emplacement"/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8237200" y="12364718"/>
            <a:ext cx="4965700" cy="467107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66674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134" cap="all" spc="85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Emplacement</a:t>
            </a:r>
          </a:p>
        </p:txBody>
      </p:sp>
      <p:sp>
        <p:nvSpPr>
          <p:cNvPr id="31" name="Auteur et date"/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6946900" y="12233909"/>
            <a:ext cx="10490200" cy="706629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72516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528" b="1" spc="105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Auteur et date</a:t>
            </a:r>
          </a:p>
        </p:txBody>
      </p:sp>
      <p:sp>
        <p:nvSpPr>
          <p:cNvPr id="32" name="Ligne"/>
          <p:cNvSpPr/>
          <p:nvPr/>
        </p:nvSpPr>
        <p:spPr>
          <a:xfrm>
            <a:off x="766879" y="12060766"/>
            <a:ext cx="22850240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33" name="Ligne"/>
          <p:cNvSpPr/>
          <p:nvPr/>
        </p:nvSpPr>
        <p:spPr>
          <a:xfrm flipV="1">
            <a:off x="6527799" y="12034558"/>
            <a:ext cx="1" cy="1114983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34" name="Ligne"/>
          <p:cNvSpPr/>
          <p:nvPr/>
        </p:nvSpPr>
        <p:spPr>
          <a:xfrm flipV="1">
            <a:off x="17856201" y="12034558"/>
            <a:ext cx="1" cy="1114983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35" name="Ligne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36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082800" y="3492500"/>
            <a:ext cx="20205700" cy="1612900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7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2082800" y="4902200"/>
            <a:ext cx="20205700" cy="3911600"/>
          </a:xfrm>
          <a:prstGeom prst="rect">
            <a:avLst/>
          </a:prstGeom>
        </p:spPr>
        <p:txBody>
          <a:bodyPr lIns="50800" tIns="50800" rIns="50800" bIns="50800" anchor="t"/>
          <a:lstStyle>
            <a:lvl1pPr algn="ctr" defTabSz="584200">
              <a:defRPr sz="11000" b="1" cap="all" spc="330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Titre de la présentation</a:t>
            </a:r>
          </a:p>
        </p:txBody>
      </p:sp>
      <p:sp>
        <p:nvSpPr>
          <p:cNvPr id="3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7624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utre titre et photo">
    <p:bg>
      <p:bgPr>
        <a:solidFill>
          <a:srgbClr val="FF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8015916"/>
            <a:ext cx="11785600" cy="3848101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8AACB9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8AACB9"/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8AACB9"/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8AACB9"/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0" indent="0" algn="ctr" defTabSz="58420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600" b="1" spc="107">
                <a:solidFill>
                  <a:srgbClr val="8AACB9"/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70000" y="4925417"/>
            <a:ext cx="11785600" cy="2933701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9000" b="1" cap="all" spc="270">
                <a:solidFill>
                  <a:schemeClr val="accent6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Titre de diapositive</a:t>
            </a:r>
          </a:p>
        </p:txBody>
      </p:sp>
      <p:sp>
        <p:nvSpPr>
          <p:cNvPr id="47" name="531205463_2542x1430.jpg"/>
          <p:cNvSpPr>
            <a:spLocks noGrp="1"/>
          </p:cNvSpPr>
          <p:nvPr>
            <p:ph type="pic" idx="21"/>
          </p:nvPr>
        </p:nvSpPr>
        <p:spPr>
          <a:xfrm>
            <a:off x="12801600" y="1895696"/>
            <a:ext cx="17642204" cy="9924608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8" name="Lig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49" name="Ligne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puces">
    <p:bg>
      <p:bgPr>
        <a:solidFill>
          <a:srgbClr val="FF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82800" y="4195233"/>
            <a:ext cx="20207127" cy="6282059"/>
          </a:xfrm>
          <a:prstGeom prst="rect">
            <a:avLst/>
          </a:prstGeom>
        </p:spPr>
        <p:txBody>
          <a:bodyPr lIns="50800" tIns="50800" rIns="50800" bIns="50800"/>
          <a:lstStyle>
            <a:lvl1pPr marL="635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1270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1905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2540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3175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8" name="Ligne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59" name="Lig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60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2088436" y="1282700"/>
            <a:ext cx="20207128" cy="1649711"/>
          </a:xfrm>
          <a:prstGeom prst="rect">
            <a:avLst/>
          </a:prstGeom>
        </p:spPr>
        <p:txBody>
          <a:bodyPr lIns="50800" tIns="50800" rIns="50800" bIns="50800" anchor="t"/>
          <a:lstStyle>
            <a:lvl1pPr algn="ctr" defTabSz="584200">
              <a:defRPr sz="9000" b="1" cap="all" spc="270">
                <a:solidFill>
                  <a:schemeClr val="accent6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Titre de diapositive</a:t>
            </a:r>
          </a:p>
        </p:txBody>
      </p:sp>
      <p:sp>
        <p:nvSpPr>
          <p:cNvPr id="6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ces">
    <p:bg>
      <p:bgPr>
        <a:solidFill>
          <a:srgbClr val="FF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82800" y="4195233"/>
            <a:ext cx="20207127" cy="6282059"/>
          </a:xfrm>
          <a:prstGeom prst="rect">
            <a:avLst/>
          </a:prstGeom>
        </p:spPr>
        <p:txBody>
          <a:bodyPr lIns="50800" tIns="50800" rIns="50800" bIns="50800" numCol="2" spcCol="1289181"/>
          <a:lstStyle>
            <a:lvl1pPr marL="635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1270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1905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2540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3175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9" name="Ligne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70" name="Lig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7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, puces et photo">
    <p:bg>
      <p:bgPr>
        <a:solidFill>
          <a:srgbClr val="FF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70000" y="1851223"/>
            <a:ext cx="11785600" cy="4084936"/>
          </a:xfrm>
          <a:prstGeom prst="rect">
            <a:avLst/>
          </a:prstGeom>
        </p:spPr>
        <p:txBody>
          <a:bodyPr lIns="50800" tIns="50800" rIns="50800" bIns="50800" anchor="b"/>
          <a:lstStyle>
            <a:lvl1pPr algn="ctr" defTabSz="584200">
              <a:defRPr sz="9000" b="1" cap="all" spc="270">
                <a:solidFill>
                  <a:schemeClr val="accent6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Titre de diapositive</a:t>
            </a:r>
          </a:p>
        </p:txBody>
      </p:sp>
      <p:sp>
        <p:nvSpPr>
          <p:cNvPr id="79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088435" y="6720284"/>
            <a:ext cx="10972801" cy="5467169"/>
          </a:xfrm>
          <a:prstGeom prst="rect">
            <a:avLst/>
          </a:prstGeom>
        </p:spPr>
        <p:txBody>
          <a:bodyPr lIns="50800" tIns="50800" rIns="50800" bIns="50800"/>
          <a:lstStyle>
            <a:lvl1pPr marL="635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1270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1905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2540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3175000" indent="-635000" defTabSz="355600">
              <a:lnSpc>
                <a:spcPct val="100000"/>
              </a:lnSpc>
              <a:spcBef>
                <a:spcPts val="4300"/>
              </a:spcBef>
              <a:buFontTx/>
              <a:buBlip>
                <a:blip r:embed="rId2"/>
              </a:buBlip>
              <a:defRPr sz="3600" b="1" spc="36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0" name="545882547_1308x1744.jpeg"/>
          <p:cNvSpPr>
            <a:spLocks noGrp="1"/>
          </p:cNvSpPr>
          <p:nvPr>
            <p:ph type="pic" idx="21"/>
          </p:nvPr>
        </p:nvSpPr>
        <p:spPr>
          <a:xfrm>
            <a:off x="12661900" y="-2501900"/>
            <a:ext cx="11077576" cy="147701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1" name="Ligne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82" name="Ligne"/>
          <p:cNvSpPr/>
          <p:nvPr/>
        </p:nvSpPr>
        <p:spPr>
          <a:xfrm>
            <a:off x="762000" y="12598400"/>
            <a:ext cx="22860001" cy="0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8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2086106" y="4292600"/>
            <a:ext cx="20205701" cy="56515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1000" b="1" cap="all" spc="330">
                <a:solidFill>
                  <a:schemeClr val="accent5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91" name="Lig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92" name="Ligne"/>
          <p:cNvSpPr/>
          <p:nvPr/>
        </p:nvSpPr>
        <p:spPr>
          <a:xfrm>
            <a:off x="762000" y="12598400"/>
            <a:ext cx="22860001" cy="0"/>
          </a:xfrm>
          <a:prstGeom prst="line">
            <a:avLst/>
          </a:prstGeom>
          <a:ln w="762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9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seulement">
    <p:bg>
      <p:bgPr>
        <a:solidFill>
          <a:srgbClr val="FF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Ligne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01" name="Lig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0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 lIns="50800" tIns="50800" rIns="50800" bIns="50800" anchor="t"/>
          <a:lstStyle>
            <a:lvl1pPr algn="ctr" defTabSz="584200">
              <a:defRPr sz="9000" b="1" cap="all" spc="270">
                <a:solidFill>
                  <a:schemeClr val="accent6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Titre de diapositive</a:t>
            </a:r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bg>
      <p:bgPr>
        <a:solidFill>
          <a:srgbClr val="FF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ous-titre de l’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82800" y="2795091"/>
            <a:ext cx="20205700" cy="6050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572516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3528" b="1" spc="105">
                <a:solidFill>
                  <a:srgbClr val="8AACB9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Sous-titre de l’agenda</a:t>
            </a:r>
          </a:p>
        </p:txBody>
      </p:sp>
      <p:sp>
        <p:nvSpPr>
          <p:cNvPr id="111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2082800" y="4055764"/>
            <a:ext cx="20205700" cy="6731001"/>
          </a:xfrm>
          <a:prstGeom prst="rect">
            <a:avLst/>
          </a:prstGeom>
        </p:spPr>
        <p:txBody>
          <a:bodyPr lIns="50800" tIns="50800" rIns="50800" bIns="50800"/>
          <a:lstStyle>
            <a:lvl1pPr marL="177800" indent="-177800" algn="ctr" defTabSz="2641600">
              <a:lnSpc>
                <a:spcPct val="100000"/>
              </a:lnSpc>
              <a:spcBef>
                <a:spcPts val="4400"/>
              </a:spcBef>
              <a:buSzTx/>
              <a:buFontTx/>
              <a:buNone/>
              <a:tabLst>
                <a:tab pos="5384800" algn="l"/>
              </a:tabLst>
              <a:defRPr sz="5000" b="1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1pPr>
            <a:lvl2pPr marL="177800" indent="-177800" algn="ctr" defTabSz="2641600">
              <a:lnSpc>
                <a:spcPct val="100000"/>
              </a:lnSpc>
              <a:spcBef>
                <a:spcPts val="4400"/>
              </a:spcBef>
              <a:buSzTx/>
              <a:buFontTx/>
              <a:buNone/>
              <a:tabLst>
                <a:tab pos="5384800" algn="l"/>
              </a:tabLst>
              <a:defRPr sz="5000" b="1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2pPr>
            <a:lvl3pPr marL="177800" indent="-177800" algn="ctr" defTabSz="2641600">
              <a:lnSpc>
                <a:spcPct val="100000"/>
              </a:lnSpc>
              <a:spcBef>
                <a:spcPts val="4400"/>
              </a:spcBef>
              <a:buSzTx/>
              <a:buFontTx/>
              <a:buNone/>
              <a:tabLst>
                <a:tab pos="5384800" algn="l"/>
              </a:tabLst>
              <a:defRPr sz="5000" b="1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3pPr>
            <a:lvl4pPr marL="177800" indent="-177800" algn="ctr" defTabSz="2641600">
              <a:lnSpc>
                <a:spcPct val="100000"/>
              </a:lnSpc>
              <a:spcBef>
                <a:spcPts val="4400"/>
              </a:spcBef>
              <a:buSzTx/>
              <a:buFontTx/>
              <a:buNone/>
              <a:tabLst>
                <a:tab pos="5384800" algn="l"/>
              </a:tabLst>
              <a:defRPr sz="5000" b="1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4pPr>
            <a:lvl5pPr marL="177800" indent="-177800" algn="ctr" defTabSz="2641600">
              <a:lnSpc>
                <a:spcPct val="100000"/>
              </a:lnSpc>
              <a:spcBef>
                <a:spcPts val="4400"/>
              </a:spcBef>
              <a:buSzTx/>
              <a:buFontTx/>
              <a:buNone/>
              <a:tabLst>
                <a:tab pos="5384800" algn="l"/>
              </a:tabLst>
              <a:defRPr sz="5000" b="1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5pPr>
          </a:lstStyle>
          <a:p>
            <a:r>
              <a:t>Rubriques de l’agenda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2" name="Titre de l’agenda"/>
          <p:cNvSpPr txBox="1">
            <a:spLocks noGrp="1"/>
          </p:cNvSpPr>
          <p:nvPr>
            <p:ph type="title" hasCustomPrompt="1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 lIns="50800" tIns="50800" rIns="50800" bIns="50800" anchor="t"/>
          <a:lstStyle>
            <a:lvl1pPr algn="ctr" defTabSz="584200">
              <a:defRPr sz="9000" b="1" cap="all" spc="270">
                <a:solidFill>
                  <a:schemeClr val="accent1">
                    <a:satOff val="36598"/>
                    <a:lumOff val="-17227"/>
                  </a:schemeClr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Titre de l’agenda</a:t>
            </a:r>
          </a:p>
        </p:txBody>
      </p:sp>
      <p:sp>
        <p:nvSpPr>
          <p:cNvPr id="113" name="Lig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14" name="Lig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spcBef>
                <a:spcPts val="0"/>
              </a:spcBef>
              <a:defRPr sz="3200" b="0" spc="0">
                <a:solidFill>
                  <a:srgbClr val="000000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/>
          </a:p>
        </p:txBody>
      </p:sp>
      <p:sp>
        <p:nvSpPr>
          <p:cNvPr id="11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 wrap="none" lIns="50800" tIns="50800" rIns="50800" bIns="50800" anchor="b"/>
          <a:lstStyle>
            <a:lvl1pPr defTabSz="584200">
              <a:defRPr sz="2200">
                <a:solidFill>
                  <a:srgbClr val="5E5E5E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ercle"/>
          <p:cNvSpPr/>
          <p:nvPr/>
        </p:nvSpPr>
        <p:spPr>
          <a:xfrm>
            <a:off x="23018258" y="726167"/>
            <a:ext cx="844155" cy="844379"/>
          </a:xfrm>
          <a:prstGeom prst="ellipse">
            <a:avLst/>
          </a:prstGeom>
          <a:solidFill>
            <a:srgbClr val="328CCD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1828433">
              <a:spcBef>
                <a:spcPts val="0"/>
              </a:spcBef>
              <a:defRPr b="0" spc="0">
                <a:solidFill>
                  <a:srgbClr val="91969B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23018258" y="841034"/>
            <a:ext cx="844155" cy="614645"/>
          </a:xfrm>
          <a:prstGeom prst="rect">
            <a:avLst/>
          </a:prstGeom>
          <a:ln w="12700">
            <a:miter lim="400000"/>
          </a:ln>
        </p:spPr>
        <p:txBody>
          <a:bodyPr lIns="91421" tIns="91421" rIns="91421" bIns="91421" anchor="ctr">
            <a:spAutoFit/>
          </a:bodyPr>
          <a:lstStyle>
            <a:lvl1pPr algn="ctr" defTabSz="1828433">
              <a:spcBef>
                <a:spcPts val="0"/>
              </a:spcBef>
              <a:defRPr sz="2800" b="0" spc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  <p:sp>
        <p:nvSpPr>
          <p:cNvPr id="4" name="Texte du titre"/>
          <p:cNvSpPr txBox="1">
            <a:spLocks noGrp="1"/>
          </p:cNvSpPr>
          <p:nvPr>
            <p:ph type="title"/>
          </p:nvPr>
        </p:nvSpPr>
        <p:spPr>
          <a:xfrm>
            <a:off x="1224914" y="184149"/>
            <a:ext cx="21934171" cy="3016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5" name="Texte niveau 1…"/>
          <p:cNvSpPr txBox="1">
            <a:spLocks noGrp="1"/>
          </p:cNvSpPr>
          <p:nvPr>
            <p:ph type="body" idx="1"/>
          </p:nvPr>
        </p:nvSpPr>
        <p:spPr>
          <a:xfrm>
            <a:off x="1224914" y="3200400"/>
            <a:ext cx="21934171" cy="1051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1" tIns="91421" rIns="91421" bIns="91421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1828433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1pPr>
      <a:lvl2pPr marL="0" marR="0" indent="0" algn="l" defTabSz="1828433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l" defTabSz="1828433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l" defTabSz="1828433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l" defTabSz="1828433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0" algn="l" defTabSz="1828433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0" algn="l" defTabSz="1828433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0" algn="l" defTabSz="1828433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0" algn="l" defTabSz="1828433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457109" marR="0" indent="-457109" algn="l" defTabSz="1828433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48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1pPr>
      <a:lvl2pPr marL="1462747" marR="0" indent="-548530" algn="l" defTabSz="1828433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48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2pPr>
      <a:lvl3pPr marL="2437912" marR="0" indent="-609478" algn="l" defTabSz="1828433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48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3pPr>
      <a:lvl4pPr marL="3428314" marR="0" indent="-685663" algn="l" defTabSz="1828433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48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4pPr>
      <a:lvl5pPr marL="4342531" marR="0" indent="-685663" algn="l" defTabSz="1828433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48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5pPr>
      <a:lvl6pPr marL="5180563" marR="0" indent="-609478" algn="l" defTabSz="1828433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48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6pPr>
      <a:lvl7pPr marL="6094780" marR="0" indent="-609478" algn="l" defTabSz="1828433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48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7pPr>
      <a:lvl8pPr marL="7008997" marR="0" indent="-609478" algn="l" defTabSz="1828433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48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8pPr>
      <a:lvl9pPr marL="7923215" marR="0" indent="-609479" algn="l" defTabSz="1828433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4800" b="0" i="0" u="none" strike="noStrike" cap="none" spc="0" baseline="0">
          <a:solidFill>
            <a:srgbClr val="91969B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914216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1828433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2742651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3656867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4571086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5485303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6399519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7313737" algn="ctr" defTabSz="18284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0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FDI"/>
          <p:cNvSpPr txBox="1">
            <a:spLocks noGrp="1"/>
          </p:cNvSpPr>
          <p:nvPr>
            <p:ph type="body" idx="21"/>
          </p:nvPr>
        </p:nvSpPr>
        <p:spPr>
          <a:xfrm>
            <a:off x="1142998" y="12040780"/>
            <a:ext cx="4965701" cy="8822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584200">
              <a:defRPr sz="4500" spc="180">
                <a:solidFill>
                  <a:srgbClr val="FFFB00"/>
                </a:solidFill>
              </a:defRPr>
            </a:lvl1pPr>
          </a:lstStyle>
          <a:p>
            <a:r>
              <a:t>FDI</a:t>
            </a:r>
          </a:p>
        </p:txBody>
      </p:sp>
      <p:sp>
        <p:nvSpPr>
          <p:cNvPr id="189" name="REsult of Survey"/>
          <p:cNvSpPr txBox="1">
            <a:spLocks noGrp="1"/>
          </p:cNvSpPr>
          <p:nvPr>
            <p:ph type="body" idx="22"/>
          </p:nvPr>
        </p:nvSpPr>
        <p:spPr>
          <a:xfrm>
            <a:off x="8687173" y="9280859"/>
            <a:ext cx="6512493" cy="16145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584200">
              <a:defRPr sz="4600" spc="183">
                <a:solidFill>
                  <a:srgbClr val="FFFB00"/>
                </a:solidFill>
              </a:defRPr>
            </a:lvl1pPr>
          </a:lstStyle>
          <a:p>
            <a:r>
              <a:rPr lang="fr-FR" dirty="0"/>
              <a:t>SURVEY </a:t>
            </a:r>
            <a:r>
              <a:rPr lang="fr-FR" dirty="0" err="1"/>
              <a:t>RESULTS</a:t>
            </a:r>
            <a:endParaRPr dirty="0"/>
          </a:p>
        </p:txBody>
      </p:sp>
      <p:sp>
        <p:nvSpPr>
          <p:cNvPr id="190" name="Presented by Dr Roland L’Herron"/>
          <p:cNvSpPr txBox="1">
            <a:spLocks noGrp="1"/>
          </p:cNvSpPr>
          <p:nvPr>
            <p:ph type="body" idx="2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FF7E79"/>
                </a:solidFill>
              </a:defRPr>
            </a:lvl1pPr>
          </a:lstStyle>
          <a:p>
            <a:r>
              <a:t>Presented by Dr Roland L’Herron</a:t>
            </a:r>
          </a:p>
        </p:txBody>
      </p:sp>
      <p:sp>
        <p:nvSpPr>
          <p:cNvPr id="191" name="WG Quality of CAR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WG Quality of CARE</a:t>
            </a:r>
          </a:p>
        </p:txBody>
      </p:sp>
      <p:sp>
        <p:nvSpPr>
          <p:cNvPr id="192" name="2019"/>
          <p:cNvSpPr txBox="1">
            <a:spLocks noGrp="1"/>
          </p:cNvSpPr>
          <p:nvPr>
            <p:ph type="subTitle" sz="quarter" idx="1"/>
          </p:nvPr>
        </p:nvSpPr>
        <p:spPr>
          <a:xfrm>
            <a:off x="2089150" y="3038475"/>
            <a:ext cx="20205700" cy="1614554"/>
          </a:xfrm>
          <a:prstGeom prst="rect">
            <a:avLst/>
          </a:prstGeom>
        </p:spPr>
        <p:txBody>
          <a:bodyPr/>
          <a:lstStyle>
            <a:lvl1pPr>
              <a:defRPr sz="5600" spc="168"/>
            </a:lvl1pPr>
          </a:lstStyle>
          <a:p>
            <a:r>
              <a:t>2019</a:t>
            </a:r>
          </a:p>
        </p:txBody>
      </p:sp>
      <p:sp>
        <p:nvSpPr>
          <p:cNvPr id="193" name="Ero"/>
          <p:cNvSpPr txBox="1"/>
          <p:nvPr/>
        </p:nvSpPr>
        <p:spPr>
          <a:xfrm>
            <a:off x="18478500" y="12157153"/>
            <a:ext cx="4965700" cy="882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algn="ctr" defTabSz="584200">
              <a:lnSpc>
                <a:spcPct val="120000"/>
              </a:lnSpc>
              <a:spcBef>
                <a:spcPts val="0"/>
              </a:spcBef>
              <a:defRPr sz="4000" b="0" cap="all" spc="159">
                <a:solidFill>
                  <a:srgbClr val="FFFB00"/>
                </a:solidFill>
              </a:defRPr>
            </a:lvl1pPr>
          </a:lstStyle>
          <a:p>
            <a:r>
              <a:t>Ero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Non-compliance may lead to sanctions:…"/>
          <p:cNvSpPr txBox="1">
            <a:spLocks noGrp="1"/>
          </p:cNvSpPr>
          <p:nvPr>
            <p:ph type="body" idx="1"/>
          </p:nvPr>
        </p:nvSpPr>
        <p:spPr>
          <a:xfrm>
            <a:off x="2952750" y="4326919"/>
            <a:ext cx="20662900" cy="5318194"/>
          </a:xfrm>
          <a:prstGeom prst="rect">
            <a:avLst/>
          </a:prstGeom>
        </p:spPr>
        <p:txBody>
          <a:bodyPr/>
          <a:lstStyle/>
          <a:p>
            <a:pPr marL="701040" indent="-228600" defTabSz="449580">
              <a:spcBef>
                <a:spcPts val="0"/>
              </a:spcBef>
              <a:buClr>
                <a:srgbClr val="009051"/>
              </a:buClr>
              <a:buChar char="•"/>
              <a:defRPr sz="6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dirty="0"/>
              <a:t> </a:t>
            </a:r>
            <a:r>
              <a:rPr sz="5200" dirty="0"/>
              <a:t>Financial sanctions</a:t>
            </a:r>
          </a:p>
          <a:p>
            <a:pPr marL="701040" indent="-228600" defTabSz="449580">
              <a:spcBef>
                <a:spcPts val="0"/>
              </a:spcBef>
              <a:buClr>
                <a:srgbClr val="009051"/>
              </a:buClr>
              <a:buChar char="•"/>
              <a:defRPr sz="6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sz="5200" dirty="0"/>
              <a:t> </a:t>
            </a:r>
            <a:r>
              <a:rPr sz="5200" dirty="0"/>
              <a:t>Recommendations for improvement by a </a:t>
            </a:r>
            <a:r>
              <a:rPr lang="fr-FR" sz="5200" dirty="0" err="1"/>
              <a:t>given</a:t>
            </a:r>
            <a:r>
              <a:rPr lang="fr-FR" sz="5200" dirty="0"/>
              <a:t> </a:t>
            </a:r>
            <a:r>
              <a:rPr sz="5200" dirty="0"/>
              <a:t>deadline</a:t>
            </a:r>
          </a:p>
          <a:p>
            <a:pPr marL="701040" indent="-228600" defTabSz="449580">
              <a:spcBef>
                <a:spcPts val="0"/>
              </a:spcBef>
              <a:buClr>
                <a:srgbClr val="009051"/>
              </a:buClr>
              <a:buChar char="•"/>
              <a:defRPr sz="6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sz="5200" dirty="0"/>
              <a:t> </a:t>
            </a:r>
            <a:r>
              <a:rPr sz="5200" dirty="0"/>
              <a:t>Warning</a:t>
            </a:r>
            <a:r>
              <a:rPr lang="fr-FR" sz="5200" dirty="0"/>
              <a:t>. </a:t>
            </a:r>
            <a:r>
              <a:rPr sz="5200" dirty="0"/>
              <a:t>Reprimand</a:t>
            </a:r>
          </a:p>
          <a:p>
            <a:pPr marL="701040" indent="-228600" defTabSz="449580">
              <a:spcBef>
                <a:spcPts val="0"/>
              </a:spcBef>
              <a:buClr>
                <a:srgbClr val="009051"/>
              </a:buClr>
              <a:buChar char="•"/>
              <a:defRPr sz="6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sz="5200" dirty="0"/>
              <a:t> </a:t>
            </a:r>
            <a:r>
              <a:rPr sz="5200" dirty="0"/>
              <a:t>Suspension from practice </a:t>
            </a:r>
          </a:p>
          <a:p>
            <a:pPr marL="0" indent="0" defTabSz="449580">
              <a:lnSpc>
                <a:spcPct val="115000"/>
              </a:lnSpc>
              <a:spcBef>
                <a:spcPts val="1000"/>
              </a:spcBef>
              <a:buSzTx/>
              <a:buNone/>
              <a:defRPr sz="6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5200" dirty="0"/>
              <a:t>(Except in Italy where apparently no sanctions are provided for)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1FD594-E26B-4C90-87BD-B59E04D913BE}"/>
              </a:ext>
            </a:extLst>
          </p:cNvPr>
          <p:cNvSpPr txBox="1"/>
          <p:nvPr/>
        </p:nvSpPr>
        <p:spPr>
          <a:xfrm>
            <a:off x="2175002" y="2905125"/>
            <a:ext cx="104775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178307" indent="-178307" defTabSz="350672" hangingPunct="1">
              <a:spcBef>
                <a:spcPts val="0"/>
              </a:spcBef>
              <a:buClr>
                <a:srgbClr val="FF2600"/>
              </a:buClr>
              <a:buFontTx/>
              <a:buChar char="✴"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sz="3600" b="0" spc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fr-FR" sz="3600" b="0" spc="0" dirty="0">
              <a:solidFill>
                <a:srgbClr val="0000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DFC84F4-E244-478A-92FE-0CD7D7414416}"/>
              </a:ext>
            </a:extLst>
          </p:cNvPr>
          <p:cNvSpPr txBox="1"/>
          <p:nvPr/>
        </p:nvSpPr>
        <p:spPr>
          <a:xfrm>
            <a:off x="3222752" y="2178003"/>
            <a:ext cx="14116050" cy="14542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355600" rtl="0" fontAlgn="auto" latinLnBrk="0" hangingPunct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52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Non-compliance may lead to sanctions:</a:t>
            </a:r>
            <a:endParaRPr kumimoji="0" lang="fr-FR" sz="5200" i="0" u="none" strike="noStrike" cap="none" spc="36" normalizeH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venir Next Regular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QIII : Do the professional and scientific organisations in your country encourage dentists to implement specific measures to improve and monitor the quality and safety of care in their dental practices ?"/>
          <p:cNvSpPr txBox="1">
            <a:spLocks noGrp="1"/>
          </p:cNvSpPr>
          <p:nvPr>
            <p:ph type="title"/>
          </p:nvPr>
        </p:nvSpPr>
        <p:spPr>
          <a:xfrm>
            <a:off x="2082800" y="1282700"/>
            <a:ext cx="20205700" cy="2373806"/>
          </a:xfrm>
          <a:prstGeom prst="rect">
            <a:avLst/>
          </a:prstGeom>
        </p:spPr>
        <p:txBody>
          <a:bodyPr/>
          <a:lstStyle>
            <a:lvl1pPr defTabSz="233679">
              <a:defRPr sz="3600" spc="107"/>
            </a:lvl1pPr>
          </a:lstStyle>
          <a:p>
            <a:r>
              <a:rPr dirty="0" err="1"/>
              <a:t>QIII</a:t>
            </a:r>
            <a:r>
              <a:rPr dirty="0"/>
              <a:t> : Do the professional and scientific </a:t>
            </a:r>
            <a:r>
              <a:rPr dirty="0" err="1"/>
              <a:t>organisations</a:t>
            </a:r>
            <a:r>
              <a:rPr dirty="0"/>
              <a:t> in your country encourage dentists to implement specific measures to improve and monitor the quality and safety of care in their dental practices? </a:t>
            </a:r>
          </a:p>
        </p:txBody>
      </p:sp>
      <p:graphicFrame>
        <p:nvGraphicFramePr>
          <p:cNvPr id="232" name="Graphique 2D à colonnes empilées"/>
          <p:cNvGraphicFramePr/>
          <p:nvPr/>
        </p:nvGraphicFramePr>
        <p:xfrm>
          <a:off x="2889567" y="4116516"/>
          <a:ext cx="11068566" cy="754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3" name="Through publications…"/>
          <p:cNvSpPr txBox="1"/>
          <p:nvPr/>
        </p:nvSpPr>
        <p:spPr>
          <a:xfrm>
            <a:off x="14267453" y="5165898"/>
            <a:ext cx="12972759" cy="3224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57200" indent="-228600" defTabSz="449580">
              <a:spcBef>
                <a:spcPts val="600"/>
              </a:spcBef>
              <a:buClr>
                <a:srgbClr val="009051"/>
              </a:buClr>
              <a:buSzPct val="100000"/>
              <a:buChar char="✦"/>
              <a:defRPr sz="43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Through publications</a:t>
            </a:r>
          </a:p>
          <a:p>
            <a:pPr marL="457200" indent="-228600" defTabSz="449580">
              <a:lnSpc>
                <a:spcPct val="115000"/>
              </a:lnSpc>
              <a:spcBef>
                <a:spcPts val="600"/>
              </a:spcBef>
              <a:buClr>
                <a:srgbClr val="009051"/>
              </a:buClr>
              <a:buSzPct val="100000"/>
              <a:buChar char="✦"/>
              <a:defRPr sz="43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Continuing education programmes</a:t>
            </a:r>
          </a:p>
          <a:p>
            <a:pPr marL="457200" indent="-228600" defTabSz="449580">
              <a:lnSpc>
                <a:spcPct val="115000"/>
              </a:lnSpc>
              <a:spcBef>
                <a:spcPts val="600"/>
              </a:spcBef>
              <a:buClr>
                <a:srgbClr val="009051"/>
              </a:buClr>
              <a:buSzPct val="100000"/>
              <a:buChar char="✦"/>
              <a:defRPr sz="43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Through lectures on the topic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Q: IV : Does the initial training university curricula in your country include training students in assessing the quality and safety of care 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3679">
              <a:defRPr sz="3600" spc="107"/>
            </a:lvl1pPr>
          </a:lstStyle>
          <a:p>
            <a:r>
              <a:rPr dirty="0"/>
              <a:t>Q: IV : Does the initial training university curricula in your country include training students in assessing the quality and safety of care? </a:t>
            </a:r>
          </a:p>
        </p:txBody>
      </p:sp>
      <p:graphicFrame>
        <p:nvGraphicFramePr>
          <p:cNvPr id="236" name="Graphique 2D à colonnes empilées"/>
          <p:cNvGraphicFramePr/>
          <p:nvPr/>
        </p:nvGraphicFramePr>
        <p:xfrm>
          <a:off x="2889567" y="4116516"/>
          <a:ext cx="11068566" cy="754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7" name="Except for Estonia that answered that there is no specific training"/>
          <p:cNvSpPr txBox="1"/>
          <p:nvPr/>
        </p:nvSpPr>
        <p:spPr>
          <a:xfrm>
            <a:off x="11463646" y="4399230"/>
            <a:ext cx="11148815" cy="59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449580">
              <a:lnSpc>
                <a:spcPct val="115000"/>
              </a:lnSpc>
              <a:spcBef>
                <a:spcPts val="1000"/>
              </a:spcBef>
              <a:defRPr sz="32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Except for Estonia that answered that there is no specific training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D6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hat is what we wanted to know: is there specific training in quality management?…"/>
          <p:cNvSpPr txBox="1">
            <a:spLocks noGrp="1"/>
          </p:cNvSpPr>
          <p:nvPr>
            <p:ph type="body" idx="1"/>
          </p:nvPr>
        </p:nvSpPr>
        <p:spPr>
          <a:xfrm>
            <a:off x="2594723" y="939985"/>
            <a:ext cx="20742241" cy="10232167"/>
          </a:xfrm>
          <a:prstGeom prst="rect">
            <a:avLst/>
          </a:prstGeom>
        </p:spPr>
        <p:txBody>
          <a:bodyPr/>
          <a:lstStyle/>
          <a:p>
            <a:pPr algn="l" defTabSz="449580">
              <a:lnSpc>
                <a:spcPct val="100000"/>
              </a:lnSpc>
              <a:defRPr sz="6200" cap="none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b="0"/>
              <a:t>That is what we wanted to know</a:t>
            </a:r>
            <a:r>
              <a:t>: is there specific training in quality management?</a:t>
            </a:r>
          </a:p>
          <a:p>
            <a:pPr algn="l" defTabSz="449580">
              <a:lnSpc>
                <a:spcPct val="100000"/>
              </a:lnSpc>
              <a:defRPr sz="6200" cap="none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algn="l" defTabSz="449580">
              <a:lnSpc>
                <a:spcPct val="100000"/>
              </a:lnSpc>
              <a:defRPr sz="6200" b="0" cap="none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Maybe the question was not clear!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0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hank you for your attention…"/>
          <p:cNvSpPr txBox="1">
            <a:spLocks noGrp="1"/>
          </p:cNvSpPr>
          <p:nvPr>
            <p:ph type="body" idx="1"/>
          </p:nvPr>
        </p:nvSpPr>
        <p:spPr>
          <a:xfrm>
            <a:off x="1406227" y="2115380"/>
            <a:ext cx="21571546" cy="656550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D6D6D6"/>
                </a:solidFill>
              </a:defRPr>
            </a:pPr>
            <a:r>
              <a:rPr dirty="0"/>
              <a:t>Thank you for </a:t>
            </a:r>
            <a:r>
              <a:rPr sz="8500" spc="255" dirty="0"/>
              <a:t>your</a:t>
            </a:r>
            <a:r>
              <a:rPr dirty="0"/>
              <a:t> attention</a:t>
            </a:r>
            <a:r>
              <a:rPr lang="fr-FR" dirty="0"/>
              <a:t>.</a:t>
            </a:r>
            <a:endParaRPr dirty="0"/>
          </a:p>
          <a:p>
            <a:pPr>
              <a:defRPr>
                <a:solidFill>
                  <a:srgbClr val="D6D6D6"/>
                </a:solidFill>
              </a:defRPr>
            </a:pP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imple advice?…"/>
          <p:cNvSpPr txBox="1">
            <a:spLocks noGrp="1"/>
          </p:cNvSpPr>
          <p:nvPr>
            <p:ph type="body" sz="quarter" idx="1"/>
          </p:nvPr>
        </p:nvSpPr>
        <p:spPr>
          <a:xfrm>
            <a:off x="6299200" y="8014171"/>
            <a:ext cx="11785600" cy="3848101"/>
          </a:xfrm>
          <a:prstGeom prst="rect">
            <a:avLst/>
          </a:prstGeom>
        </p:spPr>
        <p:txBody>
          <a:bodyPr/>
          <a:lstStyle/>
          <a:p>
            <a:pPr defTabSz="427101">
              <a:lnSpc>
                <a:spcPct val="115000"/>
              </a:lnSpc>
              <a:spcBef>
                <a:spcPts val="1100"/>
              </a:spcBef>
              <a:defRPr sz="4750" spc="0">
                <a:solidFill>
                  <a:srgbClr val="011993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Simple advice?     </a:t>
            </a:r>
          </a:p>
          <a:p>
            <a:pPr defTabSz="427101">
              <a:lnSpc>
                <a:spcPct val="115000"/>
              </a:lnSpc>
              <a:spcBef>
                <a:spcPts val="1100"/>
              </a:spcBef>
              <a:defRPr sz="4750" spc="0">
                <a:solidFill>
                  <a:srgbClr val="011993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or     </a:t>
            </a:r>
          </a:p>
          <a:p>
            <a:pPr defTabSz="427101">
              <a:lnSpc>
                <a:spcPct val="115000"/>
              </a:lnSpc>
              <a:spcBef>
                <a:spcPts val="1100"/>
              </a:spcBef>
              <a:defRPr sz="4750" spc="0">
                <a:solidFill>
                  <a:srgbClr val="FF26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solidFill>
                  <a:srgbClr val="011993"/>
                </a:solidFill>
              </a:rPr>
              <a:t> Binding recommendations?</a:t>
            </a:r>
          </a:p>
        </p:txBody>
      </p:sp>
      <p:sp>
        <p:nvSpPr>
          <p:cNvPr id="196" name="Recommendations in ERO countries"/>
          <p:cNvSpPr txBox="1">
            <a:spLocks noGrp="1"/>
          </p:cNvSpPr>
          <p:nvPr>
            <p:ph type="title"/>
          </p:nvPr>
        </p:nvSpPr>
        <p:spPr>
          <a:xfrm>
            <a:off x="3740298" y="5017265"/>
            <a:ext cx="16903404" cy="1749653"/>
          </a:xfrm>
          <a:prstGeom prst="rect">
            <a:avLst/>
          </a:prstGeom>
        </p:spPr>
        <p:txBody>
          <a:bodyPr/>
          <a:lstStyle>
            <a:lvl1pPr defTabSz="449580">
              <a:lnSpc>
                <a:spcPct val="115000"/>
              </a:lnSpc>
              <a:spcBef>
                <a:spcPts val="1000"/>
              </a:spcBef>
              <a:defRPr sz="8000" cap="none" spc="0">
                <a:solidFill>
                  <a:srgbClr val="00905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Recommendations in ERO countries</a:t>
            </a:r>
          </a:p>
        </p:txBody>
      </p:sp>
      <p:pic>
        <p:nvPicPr>
          <p:cNvPr id="19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080" y="1676400"/>
            <a:ext cx="8323840" cy="28702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15 answers…"/>
          <p:cNvSpPr txBox="1">
            <a:spLocks noGrp="1"/>
          </p:cNvSpPr>
          <p:nvPr>
            <p:ph type="title"/>
          </p:nvPr>
        </p:nvSpPr>
        <p:spPr>
          <a:xfrm>
            <a:off x="7114351" y="3927226"/>
            <a:ext cx="10131360" cy="3253624"/>
          </a:xfrm>
          <a:prstGeom prst="rect">
            <a:avLst/>
          </a:prstGeom>
        </p:spPr>
        <p:txBody>
          <a:bodyPr/>
          <a:lstStyle/>
          <a:p>
            <a:r>
              <a:t>15 </a:t>
            </a:r>
            <a:r>
              <a:rPr sz="7000" spc="209"/>
              <a:t>answers </a:t>
            </a:r>
          </a:p>
          <a:p>
            <a:r>
              <a:t>(/35)</a:t>
            </a:r>
          </a:p>
        </p:txBody>
      </p:sp>
      <p:grpSp>
        <p:nvGrpSpPr>
          <p:cNvPr id="202" name="Groupe"/>
          <p:cNvGrpSpPr/>
          <p:nvPr/>
        </p:nvGrpSpPr>
        <p:grpSpPr>
          <a:xfrm>
            <a:off x="18020481" y="3198138"/>
            <a:ext cx="1784141" cy="7154624"/>
            <a:chOff x="0" y="0"/>
            <a:chExt cx="1784139" cy="7154623"/>
          </a:xfrm>
        </p:grpSpPr>
        <p:sp>
          <p:nvSpPr>
            <p:cNvPr id="200" name="Ovale"/>
            <p:cNvSpPr/>
            <p:nvPr/>
          </p:nvSpPr>
          <p:spPr>
            <a:xfrm>
              <a:off x="0" y="5370019"/>
              <a:ext cx="1784140" cy="1784605"/>
            </a:xfrm>
            <a:prstGeom prst="ellipse">
              <a:avLst/>
            </a:prstGeom>
            <a:solidFill>
              <a:srgbClr val="4B50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828433">
                <a:spcBef>
                  <a:spcPts val="0"/>
                </a:spcBef>
                <a:defRPr b="0" spc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01" name="Rectangle aux angles arrondis"/>
            <p:cNvSpPr/>
            <p:nvPr/>
          </p:nvSpPr>
          <p:spPr>
            <a:xfrm>
              <a:off x="403758" y="0"/>
              <a:ext cx="976628" cy="6321418"/>
            </a:xfrm>
            <a:prstGeom prst="roundRect">
              <a:avLst>
                <a:gd name="adj" fmla="val 50000"/>
              </a:avLst>
            </a:prstGeom>
            <a:solidFill>
              <a:srgbClr val="4B50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828433">
                <a:spcBef>
                  <a:spcPts val="0"/>
                </a:spcBef>
                <a:defRPr b="0" spc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203" name="Cercle"/>
          <p:cNvSpPr/>
          <p:nvPr/>
        </p:nvSpPr>
        <p:spPr>
          <a:xfrm>
            <a:off x="18271332" y="8897878"/>
            <a:ext cx="1282439" cy="1282773"/>
          </a:xfrm>
          <a:prstGeom prst="ellipse">
            <a:avLst/>
          </a:prstGeom>
          <a:solidFill>
            <a:srgbClr val="941751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1828433">
              <a:spcBef>
                <a:spcPts val="0"/>
              </a:spcBef>
              <a:defRPr b="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4" name="Rectangle aux angles arrondis"/>
          <p:cNvSpPr/>
          <p:nvPr/>
        </p:nvSpPr>
        <p:spPr>
          <a:xfrm>
            <a:off x="18648736" y="5901299"/>
            <a:ext cx="527633" cy="3253624"/>
          </a:xfrm>
          <a:prstGeom prst="roundRect">
            <a:avLst>
              <a:gd name="adj" fmla="val 36885"/>
            </a:avLst>
          </a:prstGeom>
          <a:solidFill>
            <a:srgbClr val="941751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1828433">
              <a:spcBef>
                <a:spcPts val="0"/>
              </a:spcBef>
              <a:defRPr b="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5" name="Germany…"/>
          <p:cNvSpPr txBox="1"/>
          <p:nvPr/>
        </p:nvSpPr>
        <p:spPr>
          <a:xfrm>
            <a:off x="2151209" y="1917749"/>
            <a:ext cx="3560118" cy="10308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Germany 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Austria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Estonia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Spain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France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Turkey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Poland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The Netherlands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Italy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Switzerland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Israel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Greece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Czech Republic 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Cyprus</a:t>
            </a:r>
          </a:p>
          <a:p>
            <a:pPr defTabSz="449580">
              <a:lnSpc>
                <a:spcPct val="115000"/>
              </a:lnSpc>
              <a:spcBef>
                <a:spcPts val="0"/>
              </a:spcBef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UK </a:t>
            </a:r>
            <a:r>
              <a:rPr i="1"/>
              <a:t>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QI : Are there measures in your country to improve the quality and safety of care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3679">
              <a:defRPr sz="3600" spc="107"/>
            </a:lvl1pPr>
          </a:lstStyle>
          <a:p>
            <a:r>
              <a:t>QI : Are there measures in your country to improve the quality and safety of care?</a:t>
            </a:r>
          </a:p>
        </p:txBody>
      </p:sp>
      <p:graphicFrame>
        <p:nvGraphicFramePr>
          <p:cNvPr id="208" name="Graphique 2D à colonnes empilées"/>
          <p:cNvGraphicFramePr/>
          <p:nvPr/>
        </p:nvGraphicFramePr>
        <p:xfrm>
          <a:off x="8452167" y="3978581"/>
          <a:ext cx="11068566" cy="7542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QII : Are the measures 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03783">
              <a:defRPr sz="4680" spc="140"/>
            </a:lvl1pPr>
          </a:lstStyle>
          <a:p>
            <a:r>
              <a:t>QII : Are the measures ?    </a:t>
            </a:r>
          </a:p>
        </p:txBody>
      </p:sp>
      <p:graphicFrame>
        <p:nvGraphicFramePr>
          <p:cNvPr id="211" name="Diagramme 2D circulaire"/>
          <p:cNvGraphicFramePr/>
          <p:nvPr/>
        </p:nvGraphicFramePr>
        <p:xfrm>
          <a:off x="7217832" y="5867400"/>
          <a:ext cx="7678031" cy="606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2" name="(A) : Simple tips and recommendations for good practice ?…"/>
          <p:cNvSpPr txBox="1"/>
          <p:nvPr/>
        </p:nvSpPr>
        <p:spPr>
          <a:xfrm>
            <a:off x="2504624" y="2782636"/>
            <a:ext cx="19374752" cy="24170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49580">
              <a:lnSpc>
                <a:spcPct val="115000"/>
              </a:lnSpc>
              <a:spcBef>
                <a:spcPts val="1000"/>
              </a:spcBef>
              <a:defRPr sz="42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>
                <a:solidFill>
                  <a:srgbClr val="0070C0"/>
                </a:solidFill>
              </a:rPr>
              <a:t>(A) </a:t>
            </a:r>
            <a:r>
              <a:rPr dirty="0"/>
              <a:t>: Simple tips and recommendations for good practice?</a:t>
            </a:r>
          </a:p>
          <a:p>
            <a:pPr defTabSz="449580">
              <a:lnSpc>
                <a:spcPct val="115000"/>
              </a:lnSpc>
              <a:spcBef>
                <a:spcPts val="1000"/>
              </a:spcBef>
              <a:defRPr sz="42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dirty="0">
                <a:solidFill>
                  <a:srgbClr val="00B050"/>
                </a:solidFill>
              </a:rPr>
              <a:t>(B) </a:t>
            </a:r>
            <a:r>
              <a:rPr dirty="0"/>
              <a:t>: legally binding, compulsory guidelines? (i.e. compliance checks may be conducted, and sanctions applied in case of non-compliance)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yprus – Estonia – Spain – Czech Republic…"/>
          <p:cNvSpPr txBox="1">
            <a:spLocks noGrp="1"/>
          </p:cNvSpPr>
          <p:nvPr>
            <p:ph type="body" idx="1"/>
          </p:nvPr>
        </p:nvSpPr>
        <p:spPr>
          <a:xfrm>
            <a:off x="3584449" y="5315107"/>
            <a:ext cx="735124" cy="125028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defTabSz="350672">
              <a:spcBef>
                <a:spcPts val="0"/>
              </a:spcBef>
              <a:buSzTx/>
              <a:buNone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  <a:p>
            <a:pPr marL="178307" indent="-178307" defTabSz="350672">
              <a:spcBef>
                <a:spcPts val="0"/>
              </a:spcBef>
              <a:buClr>
                <a:srgbClr val="FF2600"/>
              </a:buClr>
              <a:buChar char="✴"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dirty="0"/>
              <a:t> </a:t>
            </a:r>
            <a:endParaRPr lang="fr-FR" dirty="0">
              <a:highlight>
                <a:srgbClr val="FFFF00"/>
              </a:highlight>
            </a:endParaRPr>
          </a:p>
          <a:p>
            <a:pPr marL="178307" indent="-178307" defTabSz="350672">
              <a:spcBef>
                <a:spcPts val="0"/>
              </a:spcBef>
              <a:buClr>
                <a:srgbClr val="FF2600"/>
              </a:buClr>
              <a:buChar char="✴"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215" name="They are simply non-compulsory recommendations: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indent="228600" algn="l" defTabSz="449580">
              <a:lnSpc>
                <a:spcPct val="115000"/>
              </a:lnSpc>
              <a:spcBef>
                <a:spcPts val="1000"/>
              </a:spcBef>
              <a:buClr>
                <a:srgbClr val="5E5E5E"/>
              </a:buClr>
              <a:buSzPct val="100000"/>
              <a:buFont typeface="Calibri"/>
              <a:buAutoNum type="alphaUcPeriod"/>
              <a:defRPr sz="5200" cap="none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/>
              <a:t>They are simply non-compulsory recommendations: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34DC50F-BED3-44E4-A6BF-DE01078676F7}"/>
              </a:ext>
            </a:extLst>
          </p:cNvPr>
          <p:cNvSpPr txBox="1"/>
          <p:nvPr/>
        </p:nvSpPr>
        <p:spPr>
          <a:xfrm>
            <a:off x="4319573" y="3457946"/>
            <a:ext cx="17975991" cy="72122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pl-PL" sz="4000" dirty="0"/>
              <a:t>Cyprus – Estonia – Spain – Czech Republic</a:t>
            </a:r>
            <a:endParaRPr lang="fr-FR" sz="4000" dirty="0"/>
          </a:p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fr-FR" sz="4000" dirty="0"/>
          </a:p>
          <a:p>
            <a:pPr defTabSz="350672">
              <a:spcBef>
                <a:spcPts val="0"/>
              </a:spcBef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3200" b="0" dirty="0">
                <a:solidFill>
                  <a:srgbClr val="FF0000"/>
                </a:solidFill>
              </a:rPr>
              <a:t>In these 4 countries, the recommendations, simply provide advice, are non-binding. </a:t>
            </a:r>
          </a:p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fr-FR" sz="3000" dirty="0"/>
          </a:p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sz="3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fr-F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fr-FR" sz="3200" dirty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fr-F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drawn</a:t>
            </a:r>
            <a:r>
              <a:rPr lang="fr-F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200" dirty="0"/>
              <a:t>up</a:t>
            </a:r>
          </a:p>
          <a:p>
            <a:pPr marL="178307" lvl="2" indent="0" defTabSz="350672">
              <a:spcBef>
                <a:spcPts val="0"/>
              </a:spcBef>
              <a:buClr>
                <a:srgbClr val="FF2600"/>
              </a:buClr>
              <a:buSzTx/>
              <a:buNone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3200" dirty="0"/>
              <a:t>           by the profession, mostly by the professional chambers (Cyprus - Czech Republic)</a:t>
            </a:r>
          </a:p>
          <a:p>
            <a:pPr marL="178307" lvl="2" indent="0" defTabSz="350672">
              <a:spcBef>
                <a:spcPts val="0"/>
              </a:spcBef>
              <a:buClr>
                <a:srgbClr val="FF2600"/>
              </a:buClr>
              <a:buSzTx/>
              <a:buNone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3200" dirty="0"/>
              <a:t>           or in collaboration with academics (Spain - Estonia)</a:t>
            </a:r>
          </a:p>
          <a:p>
            <a:pPr marL="178307" indent="0" defTabSz="350672">
              <a:spcBef>
                <a:spcPts val="0"/>
              </a:spcBef>
              <a:buClr>
                <a:srgbClr val="FF2600"/>
              </a:buClr>
              <a:buSzTx/>
              <a:buNone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3200" dirty="0"/>
              <a:t>           or in collaboration with the national health insurance service (Estonia)</a:t>
            </a:r>
          </a:p>
          <a:p>
            <a:pPr marL="178307" indent="0" defTabSz="350672">
              <a:spcBef>
                <a:spcPts val="0"/>
              </a:spcBef>
              <a:buClr>
                <a:srgbClr val="FF2600"/>
              </a:buClr>
              <a:buSzTx/>
              <a:buNone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US" sz="3200" dirty="0"/>
          </a:p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3200" dirty="0"/>
              <a:t>    Compliance is monitored</a:t>
            </a:r>
          </a:p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3200" b="0" dirty="0"/>
              <a:t>             by the profession itself (regulatory body)</a:t>
            </a:r>
          </a:p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3200" b="0" dirty="0"/>
              <a:t>             by the national health authorities </a:t>
            </a:r>
            <a:r>
              <a:rPr lang="en-US" sz="3200" b="0" dirty="0" err="1"/>
              <a:t>NHA</a:t>
            </a:r>
            <a:r>
              <a:rPr lang="en-US" sz="3200" b="0" dirty="0"/>
              <a:t> (Estonia) </a:t>
            </a:r>
          </a:p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en-US" sz="3200" b="0" dirty="0"/>
          </a:p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3200" dirty="0"/>
              <a:t>     Non-compliance may lead to comments </a:t>
            </a:r>
            <a:r>
              <a:rPr lang="en-US" sz="3200" b="0" dirty="0"/>
              <a:t>or even sanctions when complaints are filed before the courts.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57EAFAC-D3E8-4C83-883D-43E794CDD546}"/>
              </a:ext>
            </a:extLst>
          </p:cNvPr>
          <p:cNvSpPr txBox="1"/>
          <p:nvPr/>
        </p:nvSpPr>
        <p:spPr>
          <a:xfrm>
            <a:off x="3584449" y="8095634"/>
            <a:ext cx="896111" cy="6924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178307" indent="-178307" defTabSz="350672">
              <a:spcBef>
                <a:spcPts val="0"/>
              </a:spcBef>
              <a:buClr>
                <a:srgbClr val="FF2600"/>
              </a:buClr>
              <a:buChar char="✴"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dirty="0"/>
              <a:t> </a:t>
            </a:r>
            <a:endParaRPr lang="fr-FR" dirty="0">
              <a:highlight>
                <a:srgbClr val="FFFF00"/>
              </a:highlight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877D33F-5AF3-4EE4-A2C0-1BCCA65B61E8}"/>
              </a:ext>
            </a:extLst>
          </p:cNvPr>
          <p:cNvSpPr txBox="1"/>
          <p:nvPr/>
        </p:nvSpPr>
        <p:spPr>
          <a:xfrm>
            <a:off x="3584449" y="9972124"/>
            <a:ext cx="12188952" cy="6924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178307" indent="-178307" defTabSz="350672">
              <a:spcBef>
                <a:spcPts val="0"/>
              </a:spcBef>
              <a:buClr>
                <a:srgbClr val="FF2600"/>
              </a:buClr>
              <a:buChar char="✴"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dirty="0"/>
              <a:t> </a:t>
            </a:r>
            <a:endParaRPr lang="fr-FR" dirty="0">
              <a:highlight>
                <a:srgbClr val="FFFF00"/>
              </a:highlight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11 countries where recommendations are legally binding :…"/>
          <p:cNvSpPr txBox="1">
            <a:spLocks noGrp="1"/>
          </p:cNvSpPr>
          <p:nvPr>
            <p:ph type="body" sz="quarter" idx="1"/>
          </p:nvPr>
        </p:nvSpPr>
        <p:spPr>
          <a:xfrm>
            <a:off x="2392465" y="3592827"/>
            <a:ext cx="10678075" cy="4527046"/>
          </a:xfrm>
          <a:prstGeom prst="rect">
            <a:avLst/>
          </a:prstGeom>
        </p:spPr>
        <p:txBody>
          <a:bodyPr/>
          <a:lstStyle/>
          <a:p>
            <a:pPr marL="0" indent="0" defTabSz="427101">
              <a:spcBef>
                <a:spcPts val="0"/>
              </a:spcBef>
              <a:buClr>
                <a:srgbClr val="FF2600"/>
              </a:buClr>
              <a:buNone/>
              <a:defRPr sz="589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4940" dirty="0">
                <a:solidFill>
                  <a:srgbClr val="FF0000"/>
                </a:solidFill>
              </a:rPr>
              <a:t>11 countries where recommendations are legally binding</a:t>
            </a:r>
            <a:r>
              <a:rPr dirty="0">
                <a:solidFill>
                  <a:srgbClr val="FF0000"/>
                </a:solidFill>
              </a:rPr>
              <a:t>:</a:t>
            </a:r>
            <a:r>
              <a:rPr dirty="0"/>
              <a:t> </a:t>
            </a:r>
          </a:p>
          <a:p>
            <a:pPr marL="0" indent="0" defTabSz="427101">
              <a:spcBef>
                <a:spcPts val="0"/>
              </a:spcBef>
              <a:buClr>
                <a:srgbClr val="FF2600"/>
              </a:buClr>
              <a:buSzTx/>
              <a:buNone/>
              <a:defRPr sz="589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fr-FR" sz="4275" b="0" dirty="0">
              <a:solidFill>
                <a:srgbClr val="008F00"/>
              </a:solidFill>
            </a:endParaRPr>
          </a:p>
          <a:p>
            <a:pPr marL="0" indent="0" defTabSz="427101">
              <a:spcBef>
                <a:spcPts val="0"/>
              </a:spcBef>
              <a:buClr>
                <a:srgbClr val="FF2600"/>
              </a:buClr>
              <a:buSzTx/>
              <a:buNone/>
              <a:defRPr sz="589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4275" b="0" dirty="0">
                <a:solidFill>
                  <a:srgbClr val="008F00"/>
                </a:solidFill>
              </a:rPr>
              <a:t>Austria – Switzerland – Italy – Turkey</a:t>
            </a:r>
            <a:r>
              <a:rPr lang="fr-FR" sz="4275" b="0" dirty="0">
                <a:solidFill>
                  <a:srgbClr val="008F00"/>
                </a:solidFill>
              </a:rPr>
              <a:t> –</a:t>
            </a:r>
            <a:r>
              <a:rPr sz="4275" b="0" dirty="0">
                <a:solidFill>
                  <a:srgbClr val="008F00"/>
                </a:solidFill>
              </a:rPr>
              <a:t> Poland – Greece – Israel – The Netherlands </a:t>
            </a:r>
            <a:r>
              <a:rPr lang="fr-FR" sz="4275" b="0" dirty="0">
                <a:solidFill>
                  <a:srgbClr val="008F00"/>
                </a:solidFill>
              </a:rPr>
              <a:t>– </a:t>
            </a:r>
            <a:r>
              <a:rPr sz="4275" b="0" dirty="0">
                <a:solidFill>
                  <a:srgbClr val="008F00"/>
                </a:solidFill>
              </a:rPr>
              <a:t>Germany</a:t>
            </a:r>
            <a:r>
              <a:rPr lang="fr-FR" sz="4275" b="0" dirty="0">
                <a:solidFill>
                  <a:srgbClr val="008F00"/>
                </a:solidFill>
              </a:rPr>
              <a:t> –</a:t>
            </a:r>
            <a:r>
              <a:rPr sz="4275" b="0" dirty="0">
                <a:solidFill>
                  <a:srgbClr val="008F00"/>
                </a:solidFill>
              </a:rPr>
              <a:t> France </a:t>
            </a:r>
            <a:r>
              <a:rPr lang="fr-FR" sz="4275" b="0" dirty="0">
                <a:solidFill>
                  <a:srgbClr val="008F00"/>
                </a:solidFill>
              </a:rPr>
              <a:t>–</a:t>
            </a:r>
            <a:r>
              <a:rPr sz="4275" b="0" dirty="0">
                <a:solidFill>
                  <a:srgbClr val="008F00"/>
                </a:solidFill>
              </a:rPr>
              <a:t> UK</a:t>
            </a:r>
          </a:p>
        </p:txBody>
      </p:sp>
      <p:sp>
        <p:nvSpPr>
          <p:cNvPr id="218" name="B. They are compulsory guidelines (standards):"/>
          <p:cNvSpPr txBox="1">
            <a:spLocks noGrp="1"/>
          </p:cNvSpPr>
          <p:nvPr>
            <p:ph type="title"/>
          </p:nvPr>
        </p:nvSpPr>
        <p:spPr>
          <a:xfrm>
            <a:off x="2088436" y="1562100"/>
            <a:ext cx="20207128" cy="1649711"/>
          </a:xfrm>
          <a:prstGeom prst="rect">
            <a:avLst/>
          </a:prstGeom>
        </p:spPr>
        <p:txBody>
          <a:bodyPr/>
          <a:lstStyle>
            <a:lvl1pPr algn="l" defTabSz="449580">
              <a:lnSpc>
                <a:spcPct val="115000"/>
              </a:lnSpc>
              <a:spcBef>
                <a:spcPts val="1000"/>
              </a:spcBef>
              <a:defRPr sz="5200" cap="none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/>
              <a:t>B. They are compulsory guidelines (standards): </a:t>
            </a:r>
          </a:p>
        </p:txBody>
      </p:sp>
      <p:graphicFrame>
        <p:nvGraphicFramePr>
          <p:cNvPr id="219" name="Diagramme 2D circulaire"/>
          <p:cNvGraphicFramePr/>
          <p:nvPr>
            <p:extLst>
              <p:ext uri="{D42A27DB-BD31-4B8C-83A1-F6EECF244321}">
                <p14:modId xmlns:p14="http://schemas.microsoft.com/office/powerpoint/2010/main" val="4216364200"/>
              </p:ext>
            </p:extLst>
          </p:nvPr>
        </p:nvGraphicFramePr>
        <p:xfrm>
          <a:off x="13732926" y="5160433"/>
          <a:ext cx="8896478" cy="7306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0" name="They are drawn up"/>
          <p:cNvSpPr txBox="1"/>
          <p:nvPr/>
        </p:nvSpPr>
        <p:spPr>
          <a:xfrm>
            <a:off x="14107780" y="3311953"/>
            <a:ext cx="7259321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457200" indent="-228600" defTabSz="449580">
              <a:spcBef>
                <a:spcPts val="0"/>
              </a:spcBef>
              <a:buClr>
                <a:srgbClr val="FF2600"/>
              </a:buClr>
              <a:buSzPct val="100000"/>
              <a:buChar char="✴"/>
              <a:defRPr sz="50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fr-FR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b="1" dirty="0">
                <a:solidFill>
                  <a:schemeClr val="accent6">
                    <a:lumMod val="50000"/>
                  </a:schemeClr>
                </a:solidFill>
              </a:rPr>
              <a:t>They a</a:t>
            </a:r>
            <a:r>
              <a:rPr lang="fr-FR" b="1" dirty="0">
                <a:solidFill>
                  <a:schemeClr val="accent6">
                    <a:lumMod val="50000"/>
                  </a:schemeClr>
                </a:solidFill>
              </a:rPr>
              <a:t>re </a:t>
            </a:r>
            <a:r>
              <a:rPr b="1" dirty="0">
                <a:solidFill>
                  <a:schemeClr val="accent6">
                    <a:lumMod val="50000"/>
                  </a:schemeClr>
                </a:solidFill>
              </a:rPr>
              <a:t>drawn up</a:t>
            </a:r>
            <a:r>
              <a:rPr lang="fr-FR" b="1" dirty="0">
                <a:solidFill>
                  <a:schemeClr val="accent6">
                    <a:lumMod val="50000"/>
                  </a:schemeClr>
                </a:solidFill>
              </a:rPr>
              <a:t> by</a:t>
            </a:r>
            <a:endParaRPr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B. They are compulsory guidelines (standards):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449580">
              <a:lnSpc>
                <a:spcPct val="115000"/>
              </a:lnSpc>
              <a:spcBef>
                <a:spcPts val="1000"/>
              </a:spcBef>
              <a:defRPr sz="5200" cap="none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/>
              <a:t>B. They are compulsory guidelines (standards): </a:t>
            </a:r>
          </a:p>
        </p:txBody>
      </p:sp>
      <p:sp>
        <p:nvSpPr>
          <p:cNvPr id="223" name="Everywhere , except in Turquey  the profession is consulted, sometimes associated with the writing of recommendations"/>
          <p:cNvSpPr txBox="1"/>
          <p:nvPr/>
        </p:nvSpPr>
        <p:spPr>
          <a:xfrm>
            <a:off x="2971731" y="4516023"/>
            <a:ext cx="10763068" cy="335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marL="457200" indent="-228600" defTabSz="449580">
              <a:spcBef>
                <a:spcPts val="0"/>
              </a:spcBef>
              <a:buClr>
                <a:srgbClr val="FF2600"/>
              </a:buClr>
              <a:buSzPct val="100000"/>
              <a:buChar char="✴"/>
              <a:defRPr sz="5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228600" indent="0">
              <a:buNone/>
            </a:pPr>
            <a:r>
              <a:rPr b="1" dirty="0"/>
              <a:t>Everywhere</a:t>
            </a:r>
            <a:r>
              <a:rPr dirty="0"/>
              <a:t>, </a:t>
            </a:r>
            <a:r>
              <a:rPr dirty="0" err="1"/>
              <a:t>excep</a:t>
            </a:r>
            <a:r>
              <a:rPr lang="fr-FR" dirty="0"/>
              <a:t>t</a:t>
            </a:r>
            <a:r>
              <a:rPr dirty="0"/>
              <a:t> in Tur</a:t>
            </a:r>
            <a:r>
              <a:rPr lang="fr-FR" dirty="0"/>
              <a:t>k</a:t>
            </a:r>
            <a:r>
              <a:rPr dirty="0" err="1"/>
              <a:t>ey</a:t>
            </a:r>
            <a:r>
              <a:rPr lang="fr-FR" dirty="0"/>
              <a:t>,</a:t>
            </a:r>
            <a:r>
              <a:rPr dirty="0"/>
              <a:t> the profession is consulted, sometimes associated with the writing of recommendations </a:t>
            </a:r>
          </a:p>
        </p:txBody>
      </p:sp>
      <p:graphicFrame>
        <p:nvGraphicFramePr>
          <p:cNvPr id="224" name="Graphique 2D à colonnes empilées"/>
          <p:cNvGraphicFramePr/>
          <p:nvPr/>
        </p:nvGraphicFramePr>
        <p:xfrm>
          <a:off x="15811750" y="1917341"/>
          <a:ext cx="6379701" cy="10577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yprus – Estonia – Spain – Czech Republic…">
            <a:extLst>
              <a:ext uri="{FF2B5EF4-FFF2-40B4-BE49-F238E27FC236}">
                <a16:creationId xmlns:a16="http://schemas.microsoft.com/office/drawing/2014/main" id="{8B7EC383-8BCA-481B-B429-FB3133E4AFBF}"/>
              </a:ext>
            </a:extLst>
          </p:cNvPr>
          <p:cNvSpPr txBox="1">
            <a:spLocks/>
          </p:cNvSpPr>
          <p:nvPr/>
        </p:nvSpPr>
        <p:spPr>
          <a:xfrm>
            <a:off x="2192549" y="4073760"/>
            <a:ext cx="1192604" cy="143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635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1pPr>
            <a:lvl2pPr marL="1270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2pPr>
            <a:lvl3pPr marL="1905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3pPr>
            <a:lvl4pPr marL="2540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4pPr>
            <a:lvl5pPr marL="3175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5pPr>
            <a:lvl6pPr marL="5180563" marR="0" indent="-609478" algn="l" defTabSz="1828433" latinLnBrk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800" b="0" i="0" u="none" strike="noStrike" cap="none" spc="0" baseline="0">
                <a:solidFill>
                  <a:srgbClr val="91969B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6094780" marR="0" indent="-609478" algn="l" defTabSz="1828433" latinLnBrk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800" b="0" i="0" u="none" strike="noStrike" cap="none" spc="0" baseline="0">
                <a:solidFill>
                  <a:srgbClr val="91969B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7008997" marR="0" indent="-609478" algn="l" defTabSz="1828433" latinLnBrk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800" b="0" i="0" u="none" strike="noStrike" cap="none" spc="0" baseline="0">
                <a:solidFill>
                  <a:srgbClr val="91969B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7923215" marR="0" indent="-609479" algn="l" defTabSz="1828433" latinLnBrk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800" b="0" i="0" u="none" strike="noStrike" cap="none" spc="0" baseline="0">
                <a:solidFill>
                  <a:srgbClr val="91969B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indent="0" defTabSz="350672" hangingPunct="1">
              <a:spcBef>
                <a:spcPts val="0"/>
              </a:spcBef>
              <a:buSzTx/>
              <a:buFontTx/>
              <a:buNone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fr-FR" sz="3900" b="0" spc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8307" indent="-178307" defTabSz="350672" hangingPunct="1">
              <a:spcBef>
                <a:spcPts val="0"/>
              </a:spcBef>
              <a:buClr>
                <a:srgbClr val="FF2600"/>
              </a:buClr>
              <a:buFontTx/>
              <a:buChar char="✴"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sz="3900" b="0" spc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fr-FR" sz="3900" b="0" spc="0" dirty="0">
              <a:solidFill>
                <a:srgbClr val="0000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178307" indent="-178307" defTabSz="350672" hangingPunct="1">
              <a:spcBef>
                <a:spcPts val="0"/>
              </a:spcBef>
              <a:buClr>
                <a:srgbClr val="FF2600"/>
              </a:buClr>
              <a:buFontTx/>
              <a:buChar char="✴"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fr-FR" sz="4400" b="0" spc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7" name="Graphique 2D à barres empilées"/>
          <p:cNvGraphicFramePr/>
          <p:nvPr>
            <p:extLst>
              <p:ext uri="{D42A27DB-BD31-4B8C-83A1-F6EECF244321}">
                <p14:modId xmlns:p14="http://schemas.microsoft.com/office/powerpoint/2010/main" val="282653516"/>
              </p:ext>
            </p:extLst>
          </p:nvPr>
        </p:nvGraphicFramePr>
        <p:xfrm>
          <a:off x="8920168" y="8366680"/>
          <a:ext cx="12846927" cy="395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yprus – Estonia – Spain – Czech Republic…">
            <a:extLst>
              <a:ext uri="{FF2B5EF4-FFF2-40B4-BE49-F238E27FC236}">
                <a16:creationId xmlns:a16="http://schemas.microsoft.com/office/drawing/2014/main" id="{6DFC28E8-730A-4293-9F5A-C76ACC2FAB97}"/>
              </a:ext>
            </a:extLst>
          </p:cNvPr>
          <p:cNvSpPr txBox="1">
            <a:spLocks/>
          </p:cNvSpPr>
          <p:nvPr/>
        </p:nvSpPr>
        <p:spPr>
          <a:xfrm>
            <a:off x="2940484" y="2013992"/>
            <a:ext cx="1192604" cy="143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635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1pPr>
            <a:lvl2pPr marL="1270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2pPr>
            <a:lvl3pPr marL="1905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3pPr>
            <a:lvl4pPr marL="2540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4pPr>
            <a:lvl5pPr marL="3175000" marR="0" indent="-635000" algn="l" defTabSz="355600" latinLnBrk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Pct val="100000"/>
              <a:buFontTx/>
              <a:buBlip>
                <a:blip r:embed="rId3"/>
              </a:buBlip>
              <a:tabLst/>
              <a:defRPr sz="3600" b="1" i="0" u="none" strike="noStrike" cap="none" spc="36" baseline="0">
                <a:solidFill>
                  <a:schemeClr val="accent1">
                    <a:satOff val="36598"/>
                    <a:lumOff val="-17227"/>
                  </a:schemeClr>
                </a:solidFill>
                <a:uFillTx/>
                <a:latin typeface="+mn-lt"/>
                <a:ea typeface="+mn-ea"/>
                <a:cs typeface="+mn-cs"/>
                <a:sym typeface="Avenir Next Regular"/>
              </a:defRPr>
            </a:lvl5pPr>
            <a:lvl6pPr marL="5180563" marR="0" indent="-609478" algn="l" defTabSz="1828433" latinLnBrk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800" b="0" i="0" u="none" strike="noStrike" cap="none" spc="0" baseline="0">
                <a:solidFill>
                  <a:srgbClr val="91969B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6094780" marR="0" indent="-609478" algn="l" defTabSz="1828433" latinLnBrk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800" b="0" i="0" u="none" strike="noStrike" cap="none" spc="0" baseline="0">
                <a:solidFill>
                  <a:srgbClr val="91969B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7008997" marR="0" indent="-609478" algn="l" defTabSz="1828433" latinLnBrk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800" b="0" i="0" u="none" strike="noStrike" cap="none" spc="0" baseline="0">
                <a:solidFill>
                  <a:srgbClr val="91969B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7923215" marR="0" indent="-609479" algn="l" defTabSz="1828433" latinLnBrk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800" b="0" i="0" u="none" strike="noStrike" cap="none" spc="0" baseline="0">
                <a:solidFill>
                  <a:srgbClr val="91969B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indent="0" defTabSz="350672" hangingPunct="1">
              <a:spcBef>
                <a:spcPts val="0"/>
              </a:spcBef>
              <a:buSzTx/>
              <a:buFontTx/>
              <a:buNone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fr-FR" sz="3900" b="0" spc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8307" indent="-178307" defTabSz="350672" hangingPunct="1">
              <a:spcBef>
                <a:spcPts val="0"/>
              </a:spcBef>
              <a:buClr>
                <a:srgbClr val="FF2600"/>
              </a:buClr>
              <a:buFontTx/>
              <a:buChar char="✴"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sz="3900" b="0" spc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fr-FR" sz="3900" b="0" spc="0" dirty="0">
              <a:solidFill>
                <a:srgbClr val="0000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178307" indent="-178307" defTabSz="350672" hangingPunct="1">
              <a:spcBef>
                <a:spcPts val="0"/>
              </a:spcBef>
              <a:buClr>
                <a:srgbClr val="FF2600"/>
              </a:buClr>
              <a:buFontTx/>
              <a:buChar char="✴"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fr-FR" sz="4400" b="0" spc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BA10E45-BD46-49E8-A85E-6637FD806688}"/>
              </a:ext>
            </a:extLst>
          </p:cNvPr>
          <p:cNvSpPr txBox="1"/>
          <p:nvPr/>
        </p:nvSpPr>
        <p:spPr>
          <a:xfrm>
            <a:off x="3877055" y="2496642"/>
            <a:ext cx="11466576" cy="305724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indent="0" defTabSz="350672">
              <a:spcBef>
                <a:spcPts val="0"/>
              </a:spcBef>
              <a:buSzTx/>
              <a:buNone/>
              <a:defRPr sz="390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fr-FR" sz="5200" dirty="0">
                <a:latin typeface="Calibri" panose="020F0502020204030204" pitchFamily="34" charset="0"/>
                <a:cs typeface="Calibri" panose="020F0502020204030204" pitchFamily="34" charset="0"/>
              </a:rPr>
              <a:t>Compliance </a:t>
            </a:r>
            <a:r>
              <a:rPr lang="fr-FR" sz="5200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fr-FR" sz="5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5200" dirty="0" err="1">
                <a:latin typeface="Calibri" panose="020F0502020204030204" pitchFamily="34" charset="0"/>
                <a:cs typeface="Calibri" panose="020F0502020204030204" pitchFamily="34" charset="0"/>
              </a:rPr>
              <a:t>monitored</a:t>
            </a:r>
            <a:endParaRPr lang="fr-FR" sz="5200" dirty="0"/>
          </a:p>
          <a:p>
            <a:pPr marL="228600" indent="0" defTabSz="449580">
              <a:spcBef>
                <a:spcPts val="0"/>
              </a:spcBef>
              <a:buClr>
                <a:srgbClr val="0433FF"/>
              </a:buClr>
              <a:buNone/>
              <a:defRPr sz="6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5200" dirty="0"/>
              <a:t>           by the profession's regulator </a:t>
            </a:r>
          </a:p>
          <a:p>
            <a:pPr marL="228600" indent="0" defTabSz="449580">
              <a:spcBef>
                <a:spcPts val="0"/>
              </a:spcBef>
              <a:buClr>
                <a:srgbClr val="0433FF"/>
              </a:buClr>
              <a:buNone/>
              <a:defRPr sz="6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sz="5200" dirty="0"/>
              <a:t>      or by the national health authorities</a:t>
            </a:r>
          </a:p>
          <a:p>
            <a:pPr marL="178307" lvl="2" indent="0" defTabSz="350672">
              <a:spcBef>
                <a:spcPts val="0"/>
              </a:spcBef>
              <a:buClr>
                <a:srgbClr val="FF2600"/>
              </a:buClr>
              <a:buSzTx/>
              <a:buNone/>
              <a:defRPr sz="39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kumimoji="0" lang="fr-FR" sz="3600" b="1" i="0" u="none" strike="noStrike" cap="none" spc="36" normalizeH="0" baseline="0" dirty="0">
              <a:ln>
                <a:noFill/>
              </a:ln>
              <a:solidFill>
                <a:schemeClr val="accent1">
                  <a:satOff val="36598"/>
                  <a:lumOff val="-17227"/>
                </a:schemeClr>
              </a:solidFill>
              <a:effectLst/>
              <a:uFillTx/>
              <a:latin typeface="+mn-lt"/>
              <a:ea typeface="+mn-ea"/>
              <a:cs typeface="+mn-cs"/>
              <a:sym typeface="Avenir Next Regular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9C4149D-4CE6-47F0-8679-53D59F6299FB}"/>
              </a:ext>
            </a:extLst>
          </p:cNvPr>
          <p:cNvSpPr txBox="1"/>
          <p:nvPr/>
        </p:nvSpPr>
        <p:spPr>
          <a:xfrm>
            <a:off x="3340805" y="5799676"/>
            <a:ext cx="20012406" cy="36086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768984" lvl="4" indent="-228599" defTabSz="449580">
              <a:spcBef>
                <a:spcPts val="0"/>
              </a:spcBef>
              <a:buClr>
                <a:srgbClr val="009051"/>
              </a:buClr>
              <a:buChar char="•"/>
              <a:defRPr sz="5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kumimoji="0" lang="fr-FR" sz="5200" b="1" i="0" u="none" strike="noStrike" cap="none" spc="36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venir Next Regular"/>
              </a:rPr>
              <a:t> </a:t>
            </a:r>
            <a:r>
              <a:rPr kumimoji="0" lang="fr-FR" sz="5200" b="1" i="0" u="none" strike="noStrike" cap="none" spc="36" normalizeH="0" baseline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venir Next Regular"/>
              </a:rPr>
              <a:t>Regulator</a:t>
            </a:r>
            <a:r>
              <a:rPr kumimoji="0" lang="fr-FR" sz="3600" b="1" i="0" u="none" strike="noStrike" cap="none" spc="36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venir Next Regular"/>
              </a:rPr>
              <a:t>: </a:t>
            </a:r>
            <a:r>
              <a:rPr lang="en-US" dirty="0">
                <a:solidFill>
                  <a:srgbClr val="00B0F0"/>
                </a:solidFill>
              </a:rPr>
              <a:t>Austria – Greece – Italy – Germany – France  (5)</a:t>
            </a:r>
          </a:p>
          <a:p>
            <a:pPr marL="768984" lvl="4" indent="-228599" defTabSz="449580">
              <a:spcBef>
                <a:spcPts val="0"/>
              </a:spcBef>
              <a:buClr>
                <a:srgbClr val="009051"/>
              </a:buClr>
              <a:buChar char="•"/>
              <a:defRPr sz="5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 </a:t>
            </a:r>
            <a:r>
              <a:rPr kumimoji="0" lang="fr-FR" sz="5200" b="1" i="0" u="none" strike="noStrike" cap="none" spc="36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venir Next Regular"/>
              </a:rPr>
              <a:t>National </a:t>
            </a:r>
            <a:r>
              <a:rPr kumimoji="0" lang="fr-FR" sz="5200" b="1" i="0" u="none" strike="noStrike" cap="none" spc="36" normalizeH="0" baseline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venir Next Regular"/>
              </a:rPr>
              <a:t>health</a:t>
            </a:r>
            <a:r>
              <a:rPr kumimoji="0" lang="fr-FR" sz="5200" b="1" i="0" u="none" strike="noStrike" cap="none" spc="36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venir Next Regular"/>
              </a:rPr>
              <a:t> </a:t>
            </a:r>
            <a:r>
              <a:rPr kumimoji="0" lang="fr-FR" sz="5200" b="1" i="0" u="none" strike="noStrike" cap="none" spc="36" normalizeH="0" baseline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venir Next Regular"/>
              </a:rPr>
              <a:t>authorities</a:t>
            </a:r>
            <a:r>
              <a:rPr kumimoji="0" lang="fr-FR" sz="5200" b="1" i="0" u="none" strike="noStrike" cap="none" spc="36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venir Next Regular"/>
              </a:rPr>
              <a:t>: </a:t>
            </a:r>
            <a:r>
              <a:rPr lang="en-US" dirty="0">
                <a:solidFill>
                  <a:srgbClr val="00B050"/>
                </a:solidFill>
              </a:rPr>
              <a:t>Switzerland – Turkey – Poland – </a:t>
            </a:r>
          </a:p>
          <a:p>
            <a:pPr marL="540385" lvl="4" indent="0" defTabSz="449580">
              <a:spcBef>
                <a:spcPts val="0"/>
              </a:spcBef>
              <a:buClr>
                <a:srgbClr val="009051"/>
              </a:buClr>
              <a:buNone/>
              <a:defRPr sz="5200" b="0" spc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>
                <a:solidFill>
                  <a:srgbClr val="00B050"/>
                </a:solidFill>
              </a:rPr>
              <a:t>    The Netherlands – Israel  (5)</a:t>
            </a:r>
          </a:p>
          <a:p>
            <a:pPr marL="0" marR="0" indent="0" algn="l" defTabSz="355600" rtl="0" fontAlgn="auto" latinLnBrk="0" hangingPunct="0">
              <a:lnSpc>
                <a:spcPct val="100000"/>
              </a:lnSpc>
              <a:spcBef>
                <a:spcPts val="43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600" b="1" i="0" u="none" strike="noStrike" cap="none" spc="36" normalizeH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FillTx/>
              <a:latin typeface="+mn-lt"/>
              <a:ea typeface="+mn-ea"/>
              <a:cs typeface="+mn-cs"/>
              <a:sym typeface="Avenir Next Regular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4_Briefing">
  <a:themeElements>
    <a:clrScheme name="24_Briefing">
      <a:dk1>
        <a:srgbClr val="1A5C71"/>
      </a:dk1>
      <a:lt1>
        <a:srgbClr val="54818F"/>
      </a:lt1>
      <a:dk2>
        <a:srgbClr val="5E5E5E"/>
      </a:dk2>
      <a:lt2>
        <a:srgbClr val="D5D5D5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Avenir Next Regular"/>
        <a:ea typeface="Avenir Next Regular"/>
        <a:cs typeface="Avenir Next Regular"/>
      </a:majorFont>
      <a:minorFont>
        <a:latin typeface="Avenir Next Regular"/>
        <a:ea typeface="Avenir Next Regular"/>
        <a:cs typeface="Avenir Next Regular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76200" cap="flat">
          <a:solidFill>
            <a:schemeClr val="accent6">
              <a:hueOff val="61929"/>
              <a:satOff val="10820"/>
              <a:lumOff val="-8848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3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36" normalizeH="0" baseline="0">
            <a:ln>
              <a:noFill/>
            </a:ln>
            <a:solidFill>
              <a:schemeClr val="accent1">
                <a:satOff val="36598"/>
                <a:lumOff val="-17227"/>
              </a:schemeClr>
            </a:solidFill>
            <a:effectLst/>
            <a:uFillTx/>
            <a:latin typeface="+mn-lt"/>
            <a:ea typeface="+mn-ea"/>
            <a:cs typeface="+mn-cs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4_Briefing">
  <a:themeElements>
    <a:clrScheme name="24_Briefing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Avenir Next Regular"/>
        <a:ea typeface="Avenir Next Regular"/>
        <a:cs typeface="Avenir Next Regular"/>
      </a:majorFont>
      <a:minorFont>
        <a:latin typeface="Avenir Next Regular"/>
        <a:ea typeface="Avenir Next Regular"/>
        <a:cs typeface="Avenir Next Regular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76200" cap="flat">
          <a:solidFill>
            <a:schemeClr val="accent6">
              <a:hueOff val="61929"/>
              <a:satOff val="10820"/>
              <a:lumOff val="-8848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3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36" normalizeH="0" baseline="0">
            <a:ln>
              <a:noFill/>
            </a:ln>
            <a:solidFill>
              <a:schemeClr val="accent1">
                <a:satOff val="36598"/>
                <a:lumOff val="-17227"/>
              </a:schemeClr>
            </a:solidFill>
            <a:effectLst/>
            <a:uFillTx/>
            <a:latin typeface="+mn-lt"/>
            <a:ea typeface="+mn-ea"/>
            <a:cs typeface="+mn-cs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8E1C17C3F59D459309DFE3664000D5" ma:contentTypeVersion="10" ma:contentTypeDescription="Crée un document." ma:contentTypeScope="" ma:versionID="9fc44bf12d306a379a2c85300bc2532f">
  <xsd:schema xmlns:xsd="http://www.w3.org/2001/XMLSchema" xmlns:xs="http://www.w3.org/2001/XMLSchema" xmlns:p="http://schemas.microsoft.com/office/2006/metadata/properties" xmlns:ns2="e59e438d-c6c9-4e02-86a5-7c8b8d4302a3" targetNamespace="http://schemas.microsoft.com/office/2006/metadata/properties" ma:root="true" ma:fieldsID="527060bd1882af28003eb7011b8e8c39" ns2:_="">
    <xsd:import namespace="e59e438d-c6c9-4e02-86a5-7c8b8d4302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9e438d-c6c9-4e02-86a5-7c8b8d4302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1BD59C-F62C-44C6-A2F2-E098727656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C813BCB-592B-4CA3-A8DA-748D78C8F6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6987F8-1023-4AAF-8844-81CE8157B3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9e438d-c6c9-4e02-86a5-7c8b8d4302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512</Words>
  <Application>Microsoft Office PowerPoint</Application>
  <PresentationFormat>Personnalisé</PresentationFormat>
  <Paragraphs>93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Avenir Next Medium</vt:lpstr>
      <vt:lpstr>Avenir Next Regular</vt:lpstr>
      <vt:lpstr>Calibri</vt:lpstr>
      <vt:lpstr>Helvetica</vt:lpstr>
      <vt:lpstr>Helvetica Light</vt:lpstr>
      <vt:lpstr>Helvetica Neue</vt:lpstr>
      <vt:lpstr>24_Briefing</vt:lpstr>
      <vt:lpstr>WG Quality of CARE</vt:lpstr>
      <vt:lpstr>Recommendations in ERO countries</vt:lpstr>
      <vt:lpstr>15 answers  (/35)</vt:lpstr>
      <vt:lpstr>QI : Are there measures in your country to improve the quality and safety of care?</vt:lpstr>
      <vt:lpstr>QII : Are the measures ?    </vt:lpstr>
      <vt:lpstr>They are simply non-compulsory recommendations: </vt:lpstr>
      <vt:lpstr>B. They are compulsory guidelines (standards): </vt:lpstr>
      <vt:lpstr>B. They are compulsory guidelines (standards): </vt:lpstr>
      <vt:lpstr>Présentation PowerPoint</vt:lpstr>
      <vt:lpstr>Présentation PowerPoint</vt:lpstr>
      <vt:lpstr>QIII : Do the professional and scientific organisations in your country encourage dentists to implement specific measures to improve and monitor the quality and safety of care in their dental practices? </vt:lpstr>
      <vt:lpstr>Q: IV : Does the initial training university curricula in your country include training students in assessing the quality and safety of care?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 Quality of CARE</dc:title>
  <dc:creator>Asus</dc:creator>
  <cp:lastModifiedBy>Asus</cp:lastModifiedBy>
  <cp:revision>16</cp:revision>
  <dcterms:modified xsi:type="dcterms:W3CDTF">2021-03-20T07:40:32Z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0x010100AF8E1C17C3F59D459309DFE3664000D5</vt:lpwstr>
  </property>
</Properties>
</file>