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9A1C"/>
    <a:srgbClr val="0075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65650" autoAdjust="0"/>
  </p:normalViewPr>
  <p:slideViewPr>
    <p:cSldViewPr snapToGrid="0">
      <p:cViewPr varScale="1">
        <p:scale>
          <a:sx n="44" d="100"/>
          <a:sy n="44" d="100"/>
        </p:scale>
        <p:origin x="1524" y="28"/>
      </p:cViewPr>
      <p:guideLst>
        <p:guide orient="horz" pos="2160"/>
        <p:guide pos="3840"/>
      </p:guideLst>
    </p:cSldViewPr>
  </p:slideViewPr>
  <p:notesTextViewPr>
    <p:cViewPr>
      <p:scale>
        <a:sx n="1" d="1"/>
        <a:sy n="1" d="1"/>
      </p:scale>
      <p:origin x="0" y="-1648"/>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02B4ED-AAFB-4D5D-AACE-80C6C9933A58}" type="datetimeFigureOut">
              <a:rPr lang="fr-BE" smtClean="0"/>
              <a:t>18-09-20</a:t>
            </a:fld>
            <a:endParaRPr lang="fr-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1581B2-1E9C-48F4-97A6-58E616E4B503}" type="slidenum">
              <a:rPr lang="fr-BE" smtClean="0"/>
              <a:t>‹#›</a:t>
            </a:fld>
            <a:endParaRPr lang="fr-BE"/>
          </a:p>
        </p:txBody>
      </p:sp>
    </p:spTree>
    <p:extLst>
      <p:ext uri="{BB962C8B-B14F-4D97-AF65-F5344CB8AC3E}">
        <p14:creationId xmlns:p14="http://schemas.microsoft.com/office/powerpoint/2010/main" val="456113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digital transformation of healthcare is changing the daily practice of doctors in different ways: in terms of </a:t>
            </a:r>
            <a:r>
              <a:rPr lang="en-US" dirty="0" err="1"/>
              <a:t>organisation</a:t>
            </a:r>
            <a:r>
              <a:rPr lang="en-US" dirty="0"/>
              <a:t>, clinical practice and interaction with patients. A wide range of new technologies find their application in health care; medical instruments and tools facilitating e.g. minimally invasive interventions, imaging and image analyses, information technology and smart data technology, artificial intelligence and machine learning, and biomedical technology. </a:t>
            </a:r>
          </a:p>
          <a:p>
            <a:endParaRPr lang="en-US" dirty="0"/>
          </a:p>
          <a:p>
            <a:r>
              <a:rPr lang="en-US" dirty="0"/>
              <a:t>Current and future technological developments bring unprecedented opportunities to increase the quality of patient care and to organize health care closer to patients homes. Furthermore, new technologies could provide solutions to reduce the workload of health care professionals, and to keep the health care systems sustainable and affordable in the future. To facilitate the use of new technologies, health care systems should be appropriately equipped for its’ implementation. Despite very promising opportunities, these new technologies should at all times be critically assessed for their best uses and added value. Availability alone should never be an argument for uptake and use of new technologies in health care. New technologies are changing the role of doctors, nurses and other medical professionals and the skills and competences they need. </a:t>
            </a:r>
          </a:p>
          <a:p>
            <a:endParaRPr lang="en-US" dirty="0"/>
          </a:p>
          <a:p>
            <a:r>
              <a:rPr lang="en-US" dirty="0"/>
              <a:t>Although internationally many educational leaders and healthcare professionals recognize the need, these new skills and competences have not yet found their way into curricula and trainings of our student doctors. Neither have they become part of the continuous professional development </a:t>
            </a:r>
            <a:r>
              <a:rPr lang="en-US" dirty="0" err="1"/>
              <a:t>programmes</a:t>
            </a:r>
            <a:r>
              <a:rPr lang="en-US" dirty="0"/>
              <a:t> offered to health care professionals throughout their career. </a:t>
            </a:r>
          </a:p>
          <a:p>
            <a:endParaRPr lang="en-US" dirty="0"/>
          </a:p>
          <a:p>
            <a:r>
              <a:rPr lang="en-US" dirty="0"/>
              <a:t>Much needs to be done in this area of education and training, in order for health care professionals, systems and – not in the least –patients to fully benefit of these technological advancements. </a:t>
            </a:r>
          </a:p>
          <a:p>
            <a:endParaRPr lang="en-US" dirty="0"/>
          </a:p>
          <a:p>
            <a:endParaRPr lang="en-US" dirty="0"/>
          </a:p>
          <a:p>
            <a:pPr marL="0" indent="0">
              <a:buFont typeface="Arial" panose="020B0604020202020204" pitchFamily="34" charset="0"/>
              <a:buNone/>
            </a:pPr>
            <a:r>
              <a:rPr lang="en-US" dirty="0"/>
              <a:t>Against this background, the Health Policy Platform’s Thematic Network on </a:t>
            </a:r>
            <a:r>
              <a:rPr lang="en-US" sz="1200" dirty="0">
                <a:solidFill>
                  <a:schemeClr val="tx2"/>
                </a:solidFill>
              </a:rPr>
              <a:t>Digital skills for future-proof doctors (Digital Doc) by Erasmus MC, University Medical Center Rotterdam drew up a few </a:t>
            </a:r>
            <a:r>
              <a:rPr lang="en-US" sz="1200" dirty="0" err="1">
                <a:solidFill>
                  <a:schemeClr val="tx2"/>
                </a:solidFill>
              </a:rPr>
              <a:t>eSkills</a:t>
            </a:r>
            <a:r>
              <a:rPr lang="en-US" sz="1200" dirty="0">
                <a:solidFill>
                  <a:schemeClr val="tx2"/>
                </a:solidFill>
              </a:rPr>
              <a:t> for healthcare professionals. </a:t>
            </a:r>
          </a:p>
          <a:p>
            <a:endParaRPr lang="en-US" sz="1200" dirty="0">
              <a:solidFill>
                <a:schemeClr val="tx2"/>
              </a:solidFill>
            </a:endParaRPr>
          </a:p>
          <a:p>
            <a:pPr marL="0" indent="0">
              <a:buFont typeface="Arial" panose="020B0604020202020204" pitchFamily="34" charset="0"/>
              <a:buNone/>
            </a:pPr>
            <a:r>
              <a:rPr lang="en-US" sz="1200">
                <a:solidFill>
                  <a:schemeClr val="tx2"/>
                </a:solidFill>
              </a:rPr>
              <a:t>They </a:t>
            </a:r>
            <a:r>
              <a:rPr lang="en-US" sz="1200" dirty="0">
                <a:solidFill>
                  <a:schemeClr val="tx2"/>
                </a:solidFill>
              </a:rPr>
              <a:t>will also draw up a joint statement that will focus on actions needed to be taken by the various stakeholders in order to prepare future and current doctors to cope with the digital healthcare transformation as well as to integrate digital skills in the education and training curricula of </a:t>
            </a:r>
            <a:r>
              <a:rPr lang="en-US" sz="1200">
                <a:solidFill>
                  <a:schemeClr val="tx2"/>
                </a:solidFill>
              </a:rPr>
              <a:t>medical doctors.  </a:t>
            </a:r>
            <a:endParaRPr lang="en-US" sz="1200" dirty="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111581B2-1E9C-48F4-97A6-58E616E4B503}" type="slidenum">
              <a:rPr lang="fr-BE" smtClean="0"/>
              <a:t>1</a:t>
            </a:fld>
            <a:endParaRPr lang="fr-BE"/>
          </a:p>
        </p:txBody>
      </p:sp>
    </p:spTree>
    <p:extLst>
      <p:ext uri="{BB962C8B-B14F-4D97-AF65-F5344CB8AC3E}">
        <p14:creationId xmlns:p14="http://schemas.microsoft.com/office/powerpoint/2010/main" val="598908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5400">
                <a:latin typeface="Arial Bold"/>
              </a:defRPr>
            </a:lvl1pPr>
          </a:lstStyle>
          <a:p>
            <a:r>
              <a:rPr lang="en-US" dirty="0"/>
              <a:t>Click to edit Master title style</a:t>
            </a:r>
            <a:endParaRPr lang="fr-BE"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BE"/>
          </a:p>
        </p:txBody>
      </p:sp>
      <p:sp>
        <p:nvSpPr>
          <p:cNvPr id="4" name="Date Placeholder 3"/>
          <p:cNvSpPr>
            <a:spLocks noGrp="1"/>
          </p:cNvSpPr>
          <p:nvPr>
            <p:ph type="dt" sz="half" idx="10"/>
          </p:nvPr>
        </p:nvSpPr>
        <p:spPr/>
        <p:txBody>
          <a:bodyPr/>
          <a:lstStyle/>
          <a:p>
            <a:fld id="{3DD11F4F-4A8E-414D-AD93-493223AEA4F0}" type="datetimeFigureOut">
              <a:rPr lang="fr-BE" smtClean="0"/>
              <a:t>18-09-20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E18B77B-BE49-459A-AF8D-9802ED7A4A3D}" type="slidenum">
              <a:rPr lang="fr-BE" smtClean="0"/>
              <a:t>‹#›</a:t>
            </a:fld>
            <a:endParaRPr lang="fr-BE"/>
          </a:p>
        </p:txBody>
      </p:sp>
      <p:sp>
        <p:nvSpPr>
          <p:cNvPr id="7" name="Rectangle 6"/>
          <p:cNvSpPr/>
          <p:nvPr userDrawn="1"/>
        </p:nvSpPr>
        <p:spPr>
          <a:xfrm>
            <a:off x="168731" y="6538912"/>
            <a:ext cx="2041069" cy="246221"/>
          </a:xfrm>
          <a:prstGeom prst="rect">
            <a:avLst/>
          </a:prstGeom>
        </p:spPr>
        <p:txBody>
          <a:bodyPr wrap="none">
            <a:spAutoFit/>
          </a:bodyPr>
          <a:lstStyle/>
          <a:p>
            <a:pPr rtl="0"/>
            <a:r>
              <a:rPr lang="en-US" sz="1000" b="0" i="0" kern="1200" baseline="0" dirty="0">
                <a:solidFill>
                  <a:schemeClr val="bg1">
                    <a:lumMod val="50000"/>
                  </a:schemeClr>
                </a:solidFill>
                <a:latin typeface="Arial Narrow"/>
                <a:ea typeface="+mn-ea"/>
                <a:cs typeface="Arial Narrow"/>
              </a:rPr>
              <a:t>Transparency register: 4885579968-84</a:t>
            </a:r>
          </a:p>
        </p:txBody>
      </p:sp>
    </p:spTree>
    <p:extLst>
      <p:ext uri="{BB962C8B-B14F-4D97-AF65-F5344CB8AC3E}">
        <p14:creationId xmlns:p14="http://schemas.microsoft.com/office/powerpoint/2010/main" val="3957291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4" name="Date Placeholder 3"/>
          <p:cNvSpPr>
            <a:spLocks noGrp="1"/>
          </p:cNvSpPr>
          <p:nvPr>
            <p:ph type="dt" sz="half" idx="10"/>
          </p:nvPr>
        </p:nvSpPr>
        <p:spPr/>
        <p:txBody>
          <a:bodyPr/>
          <a:lstStyle/>
          <a:p>
            <a:fld id="{3DD11F4F-4A8E-414D-AD93-493223AEA4F0}" type="datetimeFigureOut">
              <a:rPr lang="fr-BE" smtClean="0"/>
              <a:t>18-09-20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E18B77B-BE49-459A-AF8D-9802ED7A4A3D}" type="slidenum">
              <a:rPr lang="fr-BE" smtClean="0"/>
              <a:t>‹#›</a:t>
            </a:fld>
            <a:endParaRPr lang="fr-BE"/>
          </a:p>
        </p:txBody>
      </p:sp>
      <p:pic>
        <p:nvPicPr>
          <p:cNvPr id="7" name="Picture 6" descr="eu dental_ppt2_DARK_V03.png"/>
          <p:cNvPicPr>
            <a:picLocks noChangeAspect="1"/>
          </p:cNvPicPr>
          <p:nvPr userDrawn="1"/>
        </p:nvPicPr>
        <p:blipFill>
          <a:blip r:embed="rId2"/>
          <a:srcRect l="12204" t="5249" r="75864" b="74801"/>
          <a:stretch>
            <a:fillRect/>
          </a:stretch>
        </p:blipFill>
        <p:spPr>
          <a:xfrm>
            <a:off x="132230" y="5368186"/>
            <a:ext cx="1091787" cy="1368300"/>
          </a:xfrm>
          <a:prstGeom prst="rect">
            <a:avLst/>
          </a:prstGeom>
        </p:spPr>
      </p:pic>
    </p:spTree>
    <p:extLst>
      <p:ext uri="{BB962C8B-B14F-4D97-AF65-F5344CB8AC3E}">
        <p14:creationId xmlns:p14="http://schemas.microsoft.com/office/powerpoint/2010/main" val="293007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B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4" name="Date Placeholder 3"/>
          <p:cNvSpPr>
            <a:spLocks noGrp="1"/>
          </p:cNvSpPr>
          <p:nvPr>
            <p:ph type="dt" sz="half" idx="10"/>
          </p:nvPr>
        </p:nvSpPr>
        <p:spPr/>
        <p:txBody>
          <a:bodyPr/>
          <a:lstStyle/>
          <a:p>
            <a:fld id="{3DD11F4F-4A8E-414D-AD93-493223AEA4F0}" type="datetimeFigureOut">
              <a:rPr lang="fr-BE" smtClean="0"/>
              <a:t>18-09-20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E18B77B-BE49-459A-AF8D-9802ED7A4A3D}" type="slidenum">
              <a:rPr lang="fr-BE" smtClean="0"/>
              <a:t>‹#›</a:t>
            </a:fld>
            <a:endParaRPr lang="fr-BE"/>
          </a:p>
        </p:txBody>
      </p:sp>
      <p:pic>
        <p:nvPicPr>
          <p:cNvPr id="7" name="Picture 6" descr="eu dental_ppt2_DARK_V03.png"/>
          <p:cNvPicPr>
            <a:picLocks noChangeAspect="1"/>
          </p:cNvPicPr>
          <p:nvPr userDrawn="1"/>
        </p:nvPicPr>
        <p:blipFill>
          <a:blip r:embed="rId2"/>
          <a:srcRect l="12204" t="5249" r="75864" b="74801"/>
          <a:stretch>
            <a:fillRect/>
          </a:stretch>
        </p:blipFill>
        <p:spPr>
          <a:xfrm>
            <a:off x="132230" y="5368186"/>
            <a:ext cx="1091787" cy="1368300"/>
          </a:xfrm>
          <a:prstGeom prst="rect">
            <a:avLst/>
          </a:prstGeom>
        </p:spPr>
      </p:pic>
    </p:spTree>
    <p:extLst>
      <p:ext uri="{BB962C8B-B14F-4D97-AF65-F5344CB8AC3E}">
        <p14:creationId xmlns:p14="http://schemas.microsoft.com/office/powerpoint/2010/main" val="74812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8004"/>
            <a:ext cx="10515600" cy="590839"/>
          </a:xfrm>
        </p:spPr>
        <p:txBody>
          <a:bodyPr/>
          <a:lstStyle>
            <a:lvl1pPr>
              <a:defRPr>
                <a:latin typeface="Arial Bold"/>
              </a:defRPr>
            </a:lvl1pPr>
          </a:lstStyle>
          <a:p>
            <a:r>
              <a:rPr lang="en-US" dirty="0"/>
              <a:t>Click to edit Master title style</a:t>
            </a:r>
            <a:endParaRPr lang="fr-BE"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4" name="Date Placeholder 3"/>
          <p:cNvSpPr>
            <a:spLocks noGrp="1"/>
          </p:cNvSpPr>
          <p:nvPr>
            <p:ph type="dt" sz="half" idx="10"/>
          </p:nvPr>
        </p:nvSpPr>
        <p:spPr/>
        <p:txBody>
          <a:bodyPr/>
          <a:lstStyle/>
          <a:p>
            <a:fld id="{3DD11F4F-4A8E-414D-AD93-493223AEA4F0}" type="datetimeFigureOut">
              <a:rPr lang="fr-BE" smtClean="0"/>
              <a:t>18-09-20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E18B77B-BE49-459A-AF8D-9802ED7A4A3D}" type="slidenum">
              <a:rPr lang="fr-BE" smtClean="0"/>
              <a:t>‹#›</a:t>
            </a:fld>
            <a:endParaRPr lang="fr-BE"/>
          </a:p>
        </p:txBody>
      </p:sp>
      <p:pic>
        <p:nvPicPr>
          <p:cNvPr id="7" name="Picture 6" descr="eu dental_ppt2_DARK_V03.png"/>
          <p:cNvPicPr>
            <a:picLocks noChangeAspect="1"/>
          </p:cNvPicPr>
          <p:nvPr userDrawn="1"/>
        </p:nvPicPr>
        <p:blipFill>
          <a:blip r:embed="rId2"/>
          <a:srcRect l="12204" t="5249" r="75864" b="74801"/>
          <a:stretch>
            <a:fillRect/>
          </a:stretch>
        </p:blipFill>
        <p:spPr>
          <a:xfrm>
            <a:off x="132230" y="5368186"/>
            <a:ext cx="1091787" cy="1368300"/>
          </a:xfrm>
          <a:prstGeom prst="rect">
            <a:avLst/>
          </a:prstGeom>
        </p:spPr>
      </p:pic>
      <p:cxnSp>
        <p:nvCxnSpPr>
          <p:cNvPr id="10" name="Straight Connector 9"/>
          <p:cNvCxnSpPr/>
          <p:nvPr userDrawn="1"/>
        </p:nvCxnSpPr>
        <p:spPr>
          <a:xfrm>
            <a:off x="838200" y="1120640"/>
            <a:ext cx="10477500" cy="9660"/>
          </a:xfrm>
          <a:prstGeom prst="line">
            <a:avLst/>
          </a:prstGeom>
          <a:ln w="38100">
            <a:solidFill>
              <a:srgbClr val="0075B9"/>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9474938" y="6475254"/>
            <a:ext cx="2041069" cy="246221"/>
          </a:xfrm>
          <a:prstGeom prst="rect">
            <a:avLst/>
          </a:prstGeom>
        </p:spPr>
        <p:txBody>
          <a:bodyPr wrap="none">
            <a:spAutoFit/>
          </a:bodyPr>
          <a:lstStyle/>
          <a:p>
            <a:pPr rtl="0"/>
            <a:r>
              <a:rPr lang="en-US" sz="1000" b="0" i="0" kern="1200" baseline="0" dirty="0">
                <a:solidFill>
                  <a:schemeClr val="bg1">
                    <a:lumMod val="50000"/>
                  </a:schemeClr>
                </a:solidFill>
                <a:latin typeface="Arial Narrow"/>
                <a:ea typeface="+mn-ea"/>
                <a:cs typeface="Arial Narrow"/>
              </a:rPr>
              <a:t>Transparency register: 4885579968-84</a:t>
            </a:r>
          </a:p>
        </p:txBody>
      </p:sp>
    </p:spTree>
    <p:extLst>
      <p:ext uri="{BB962C8B-B14F-4D97-AF65-F5344CB8AC3E}">
        <p14:creationId xmlns:p14="http://schemas.microsoft.com/office/powerpoint/2010/main" val="3707731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B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D11F4F-4A8E-414D-AD93-493223AEA4F0}" type="datetimeFigureOut">
              <a:rPr lang="fr-BE" smtClean="0"/>
              <a:t>18-09-20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E18B77B-BE49-459A-AF8D-9802ED7A4A3D}" type="slidenum">
              <a:rPr lang="fr-BE" smtClean="0"/>
              <a:t>‹#›</a:t>
            </a:fld>
            <a:endParaRPr lang="fr-BE"/>
          </a:p>
        </p:txBody>
      </p:sp>
      <p:pic>
        <p:nvPicPr>
          <p:cNvPr id="7" name="Picture 6" descr="eu dental_ppt2_DARK_V03.png"/>
          <p:cNvPicPr>
            <a:picLocks noChangeAspect="1"/>
          </p:cNvPicPr>
          <p:nvPr userDrawn="1"/>
        </p:nvPicPr>
        <p:blipFill>
          <a:blip r:embed="rId2"/>
          <a:srcRect l="12204" t="5249" r="75864" b="74801"/>
          <a:stretch>
            <a:fillRect/>
          </a:stretch>
        </p:blipFill>
        <p:spPr>
          <a:xfrm>
            <a:off x="10219144" y="116647"/>
            <a:ext cx="1478910" cy="1853469"/>
          </a:xfrm>
          <a:prstGeom prst="rect">
            <a:avLst/>
          </a:prstGeom>
        </p:spPr>
      </p:pic>
    </p:spTree>
    <p:extLst>
      <p:ext uri="{BB962C8B-B14F-4D97-AF65-F5344CB8AC3E}">
        <p14:creationId xmlns:p14="http://schemas.microsoft.com/office/powerpoint/2010/main" val="262748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Bold"/>
              </a:defRPr>
            </a:lvl1pPr>
          </a:lstStyle>
          <a:p>
            <a:r>
              <a:rPr lang="en-US" dirty="0"/>
              <a:t>Click to edit Master title style</a:t>
            </a:r>
            <a:endParaRPr lang="fr-BE"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5" name="Date Placeholder 4"/>
          <p:cNvSpPr>
            <a:spLocks noGrp="1"/>
          </p:cNvSpPr>
          <p:nvPr>
            <p:ph type="dt" sz="half" idx="10"/>
          </p:nvPr>
        </p:nvSpPr>
        <p:spPr/>
        <p:txBody>
          <a:bodyPr/>
          <a:lstStyle/>
          <a:p>
            <a:fld id="{3DD11F4F-4A8E-414D-AD93-493223AEA4F0}" type="datetimeFigureOut">
              <a:rPr lang="fr-BE" smtClean="0"/>
              <a:t>18-09-20</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E18B77B-BE49-459A-AF8D-9802ED7A4A3D}" type="slidenum">
              <a:rPr lang="fr-BE" smtClean="0"/>
              <a:t>‹#›</a:t>
            </a:fld>
            <a:endParaRPr lang="fr-BE"/>
          </a:p>
        </p:txBody>
      </p:sp>
      <p:pic>
        <p:nvPicPr>
          <p:cNvPr id="8" name="Picture 7" descr="eu dental_ppt2_DARK_V03.png"/>
          <p:cNvPicPr>
            <a:picLocks noChangeAspect="1"/>
          </p:cNvPicPr>
          <p:nvPr userDrawn="1"/>
        </p:nvPicPr>
        <p:blipFill>
          <a:blip r:embed="rId2"/>
          <a:srcRect l="12204" t="5249" r="75864" b="74801"/>
          <a:stretch>
            <a:fillRect/>
          </a:stretch>
        </p:blipFill>
        <p:spPr>
          <a:xfrm>
            <a:off x="132230" y="5368186"/>
            <a:ext cx="1091787" cy="1368300"/>
          </a:xfrm>
          <a:prstGeom prst="rect">
            <a:avLst/>
          </a:prstGeom>
        </p:spPr>
      </p:pic>
    </p:spTree>
    <p:extLst>
      <p:ext uri="{BB962C8B-B14F-4D97-AF65-F5344CB8AC3E}">
        <p14:creationId xmlns:p14="http://schemas.microsoft.com/office/powerpoint/2010/main" val="2822548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latin typeface="Arial Bold"/>
              </a:defRPr>
            </a:lvl1pPr>
          </a:lstStyle>
          <a:p>
            <a:r>
              <a:rPr lang="en-US" dirty="0"/>
              <a:t>Click to edit Master title style</a:t>
            </a:r>
            <a:endParaRPr lang="fr-BE"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7" name="Date Placeholder 6"/>
          <p:cNvSpPr>
            <a:spLocks noGrp="1"/>
          </p:cNvSpPr>
          <p:nvPr>
            <p:ph type="dt" sz="half" idx="10"/>
          </p:nvPr>
        </p:nvSpPr>
        <p:spPr/>
        <p:txBody>
          <a:bodyPr/>
          <a:lstStyle/>
          <a:p>
            <a:fld id="{3DD11F4F-4A8E-414D-AD93-493223AEA4F0}" type="datetimeFigureOut">
              <a:rPr lang="fr-BE" smtClean="0"/>
              <a:t>18-09-20</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5E18B77B-BE49-459A-AF8D-9802ED7A4A3D}" type="slidenum">
              <a:rPr lang="fr-BE" smtClean="0"/>
              <a:t>‹#›</a:t>
            </a:fld>
            <a:endParaRPr lang="fr-BE"/>
          </a:p>
        </p:txBody>
      </p:sp>
      <p:pic>
        <p:nvPicPr>
          <p:cNvPr id="10" name="Picture 9" descr="eu dental_ppt2_DARK_V03.png"/>
          <p:cNvPicPr>
            <a:picLocks noChangeAspect="1"/>
          </p:cNvPicPr>
          <p:nvPr userDrawn="1"/>
        </p:nvPicPr>
        <p:blipFill>
          <a:blip r:embed="rId2"/>
          <a:srcRect l="12204" t="5249" r="75864" b="74801"/>
          <a:stretch>
            <a:fillRect/>
          </a:stretch>
        </p:blipFill>
        <p:spPr>
          <a:xfrm>
            <a:off x="132230" y="5368186"/>
            <a:ext cx="1091787" cy="1368300"/>
          </a:xfrm>
          <a:prstGeom prst="rect">
            <a:avLst/>
          </a:prstGeom>
        </p:spPr>
      </p:pic>
    </p:spTree>
    <p:extLst>
      <p:ext uri="{BB962C8B-B14F-4D97-AF65-F5344CB8AC3E}">
        <p14:creationId xmlns:p14="http://schemas.microsoft.com/office/powerpoint/2010/main" val="636117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fr-BE" dirty="0"/>
          </a:p>
        </p:txBody>
      </p:sp>
      <p:sp>
        <p:nvSpPr>
          <p:cNvPr id="3" name="Date Placeholder 2"/>
          <p:cNvSpPr>
            <a:spLocks noGrp="1"/>
          </p:cNvSpPr>
          <p:nvPr>
            <p:ph type="dt" sz="half" idx="10"/>
          </p:nvPr>
        </p:nvSpPr>
        <p:spPr/>
        <p:txBody>
          <a:bodyPr/>
          <a:lstStyle/>
          <a:p>
            <a:fld id="{3DD11F4F-4A8E-414D-AD93-493223AEA4F0}" type="datetimeFigureOut">
              <a:rPr lang="fr-BE" smtClean="0"/>
              <a:t>18-09-20</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5E18B77B-BE49-459A-AF8D-9802ED7A4A3D}" type="slidenum">
              <a:rPr lang="fr-BE" smtClean="0"/>
              <a:t>‹#›</a:t>
            </a:fld>
            <a:endParaRPr lang="fr-BE"/>
          </a:p>
        </p:txBody>
      </p:sp>
      <p:pic>
        <p:nvPicPr>
          <p:cNvPr id="6" name="Picture 5" descr="eu dental_ppt2_DARK_V03.png"/>
          <p:cNvPicPr>
            <a:picLocks noChangeAspect="1"/>
          </p:cNvPicPr>
          <p:nvPr userDrawn="1"/>
        </p:nvPicPr>
        <p:blipFill>
          <a:blip r:embed="rId2"/>
          <a:srcRect l="12204" t="5249" r="75864" b="74801"/>
          <a:stretch>
            <a:fillRect/>
          </a:stretch>
        </p:blipFill>
        <p:spPr>
          <a:xfrm>
            <a:off x="132230" y="5368186"/>
            <a:ext cx="1091787" cy="1368300"/>
          </a:xfrm>
          <a:prstGeom prst="rect">
            <a:avLst/>
          </a:prstGeom>
        </p:spPr>
      </p:pic>
    </p:spTree>
    <p:extLst>
      <p:ext uri="{BB962C8B-B14F-4D97-AF65-F5344CB8AC3E}">
        <p14:creationId xmlns:p14="http://schemas.microsoft.com/office/powerpoint/2010/main" val="207082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11F4F-4A8E-414D-AD93-493223AEA4F0}" type="datetimeFigureOut">
              <a:rPr lang="fr-BE" smtClean="0"/>
              <a:t>18-09-20</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5E18B77B-BE49-459A-AF8D-9802ED7A4A3D}" type="slidenum">
              <a:rPr lang="fr-BE" smtClean="0"/>
              <a:t>‹#›</a:t>
            </a:fld>
            <a:endParaRPr lang="fr-BE"/>
          </a:p>
        </p:txBody>
      </p:sp>
      <p:pic>
        <p:nvPicPr>
          <p:cNvPr id="5" name="Picture 4" descr="eu dental_ppt2_DARK_V03.png"/>
          <p:cNvPicPr>
            <a:picLocks noChangeAspect="1"/>
          </p:cNvPicPr>
          <p:nvPr userDrawn="1"/>
        </p:nvPicPr>
        <p:blipFill>
          <a:blip r:embed="rId2"/>
          <a:srcRect l="12204" t="5249" r="75864" b="74801"/>
          <a:stretch>
            <a:fillRect/>
          </a:stretch>
        </p:blipFill>
        <p:spPr>
          <a:xfrm>
            <a:off x="132230" y="5368186"/>
            <a:ext cx="1091787" cy="1368300"/>
          </a:xfrm>
          <a:prstGeom prst="rect">
            <a:avLst/>
          </a:prstGeom>
        </p:spPr>
      </p:pic>
      <p:sp>
        <p:nvSpPr>
          <p:cNvPr id="6" name="Rectangle 5"/>
          <p:cNvSpPr/>
          <p:nvPr userDrawn="1"/>
        </p:nvSpPr>
        <p:spPr>
          <a:xfrm>
            <a:off x="9471308" y="6490265"/>
            <a:ext cx="2041069" cy="246221"/>
          </a:xfrm>
          <a:prstGeom prst="rect">
            <a:avLst/>
          </a:prstGeom>
        </p:spPr>
        <p:txBody>
          <a:bodyPr wrap="none">
            <a:spAutoFit/>
          </a:bodyPr>
          <a:lstStyle/>
          <a:p>
            <a:pPr rtl="0"/>
            <a:r>
              <a:rPr lang="en-US" sz="1000" b="0" i="0" kern="1200" baseline="0" dirty="0">
                <a:solidFill>
                  <a:schemeClr val="bg1">
                    <a:lumMod val="50000"/>
                  </a:schemeClr>
                </a:solidFill>
                <a:latin typeface="Arial Narrow"/>
                <a:ea typeface="+mn-ea"/>
                <a:cs typeface="Arial Narrow"/>
              </a:rPr>
              <a:t>Transparency register: 4885579968-84</a:t>
            </a:r>
          </a:p>
        </p:txBody>
      </p:sp>
    </p:spTree>
    <p:extLst>
      <p:ext uri="{BB962C8B-B14F-4D97-AF65-F5344CB8AC3E}">
        <p14:creationId xmlns:p14="http://schemas.microsoft.com/office/powerpoint/2010/main" val="2244440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B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D11F4F-4A8E-414D-AD93-493223AEA4F0}" type="datetimeFigureOut">
              <a:rPr lang="fr-BE" smtClean="0"/>
              <a:t>18-09-20</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E18B77B-BE49-459A-AF8D-9802ED7A4A3D}" type="slidenum">
              <a:rPr lang="fr-BE" smtClean="0"/>
              <a:t>‹#›</a:t>
            </a:fld>
            <a:endParaRPr lang="fr-BE"/>
          </a:p>
        </p:txBody>
      </p:sp>
      <p:pic>
        <p:nvPicPr>
          <p:cNvPr id="8" name="Picture 7" descr="eu dental_ppt2_DARK_V03.png"/>
          <p:cNvPicPr>
            <a:picLocks noChangeAspect="1"/>
          </p:cNvPicPr>
          <p:nvPr userDrawn="1"/>
        </p:nvPicPr>
        <p:blipFill>
          <a:blip r:embed="rId2"/>
          <a:srcRect l="12204" t="5249" r="75864" b="74801"/>
          <a:stretch>
            <a:fillRect/>
          </a:stretch>
        </p:blipFill>
        <p:spPr>
          <a:xfrm>
            <a:off x="132230" y="5368186"/>
            <a:ext cx="1091787" cy="1368300"/>
          </a:xfrm>
          <a:prstGeom prst="rect">
            <a:avLst/>
          </a:prstGeom>
        </p:spPr>
      </p:pic>
    </p:spTree>
    <p:extLst>
      <p:ext uri="{BB962C8B-B14F-4D97-AF65-F5344CB8AC3E}">
        <p14:creationId xmlns:p14="http://schemas.microsoft.com/office/powerpoint/2010/main" val="203640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B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D11F4F-4A8E-414D-AD93-493223AEA4F0}" type="datetimeFigureOut">
              <a:rPr lang="fr-BE" smtClean="0"/>
              <a:t>18-09-20</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E18B77B-BE49-459A-AF8D-9802ED7A4A3D}" type="slidenum">
              <a:rPr lang="fr-BE" smtClean="0"/>
              <a:t>‹#›</a:t>
            </a:fld>
            <a:endParaRPr lang="fr-BE"/>
          </a:p>
        </p:txBody>
      </p:sp>
      <p:pic>
        <p:nvPicPr>
          <p:cNvPr id="8" name="Picture 7" descr="eu dental_ppt2_DARK_V03.png"/>
          <p:cNvPicPr>
            <a:picLocks noChangeAspect="1"/>
          </p:cNvPicPr>
          <p:nvPr userDrawn="1"/>
        </p:nvPicPr>
        <p:blipFill>
          <a:blip r:embed="rId2"/>
          <a:srcRect l="12204" t="5249" r="75864" b="74801"/>
          <a:stretch>
            <a:fillRect/>
          </a:stretch>
        </p:blipFill>
        <p:spPr>
          <a:xfrm>
            <a:off x="132230" y="5368186"/>
            <a:ext cx="1091787" cy="1368300"/>
          </a:xfrm>
          <a:prstGeom prst="rect">
            <a:avLst/>
          </a:prstGeom>
        </p:spPr>
      </p:pic>
    </p:spTree>
    <p:extLst>
      <p:ext uri="{BB962C8B-B14F-4D97-AF65-F5344CB8AC3E}">
        <p14:creationId xmlns:p14="http://schemas.microsoft.com/office/powerpoint/2010/main" val="2556701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590839"/>
          </a:xfrm>
          <a:prstGeom prst="rect">
            <a:avLst/>
          </a:prstGeom>
        </p:spPr>
        <p:txBody>
          <a:bodyPr vert="horz" lIns="91440" tIns="45720" rIns="91440" bIns="45720" rtlCol="0" anchor="ctr">
            <a:normAutofit/>
          </a:bodyPr>
          <a:lstStyle/>
          <a:p>
            <a:r>
              <a:rPr lang="en-US" dirty="0"/>
              <a:t>Click to edit Master title style</a:t>
            </a:r>
            <a:endParaRPr lang="fr-BE"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11F4F-4A8E-414D-AD93-493223AEA4F0}" type="datetimeFigureOut">
              <a:rPr lang="fr-BE" smtClean="0"/>
              <a:t>18-09-20</a:t>
            </a:fld>
            <a:endParaRPr lang="fr-B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8B77B-BE49-459A-AF8D-9802ED7A4A3D}" type="slidenum">
              <a:rPr lang="fr-BE" smtClean="0"/>
              <a:t>‹#›</a:t>
            </a:fld>
            <a:endParaRPr lang="fr-BE"/>
          </a:p>
        </p:txBody>
      </p:sp>
    </p:spTree>
    <p:extLst>
      <p:ext uri="{BB962C8B-B14F-4D97-AF65-F5344CB8AC3E}">
        <p14:creationId xmlns:p14="http://schemas.microsoft.com/office/powerpoint/2010/main" val="1347249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Bold"/>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Bold"/>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Bold"/>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Bold"/>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Bold"/>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Bold"/>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893" y="610618"/>
            <a:ext cx="10740656" cy="590839"/>
          </a:xfrm>
        </p:spPr>
        <p:txBody>
          <a:bodyPr>
            <a:noAutofit/>
          </a:bodyPr>
          <a:lstStyle/>
          <a:p>
            <a:pPr algn="ctr"/>
            <a:r>
              <a:rPr lang="fr-BE" sz="3600" b="1" dirty="0" err="1">
                <a:solidFill>
                  <a:schemeClr val="tx2"/>
                </a:solidFill>
              </a:rPr>
              <a:t>eSkills</a:t>
            </a:r>
            <a:r>
              <a:rPr lang="fr-BE" sz="3600" b="1" dirty="0">
                <a:solidFill>
                  <a:schemeClr val="tx2"/>
                </a:solidFill>
              </a:rPr>
              <a:t> for </a:t>
            </a:r>
            <a:r>
              <a:rPr lang="fr-BE" sz="3600" b="1" dirty="0" err="1">
                <a:solidFill>
                  <a:schemeClr val="tx2"/>
                </a:solidFill>
              </a:rPr>
              <a:t>he</a:t>
            </a:r>
            <a:r>
              <a:rPr lang="en-US" sz="3600" b="1" dirty="0" err="1">
                <a:solidFill>
                  <a:schemeClr val="tx2"/>
                </a:solidFill>
              </a:rPr>
              <a:t>althcare</a:t>
            </a:r>
            <a:r>
              <a:rPr lang="en-US" sz="3600" b="1" dirty="0">
                <a:solidFill>
                  <a:schemeClr val="tx2"/>
                </a:solidFill>
              </a:rPr>
              <a:t> professionals</a:t>
            </a:r>
            <a:endParaRPr lang="fr-BE" sz="3600" b="1" dirty="0">
              <a:solidFill>
                <a:schemeClr val="tx2"/>
              </a:solidFill>
            </a:endParaRPr>
          </a:p>
        </p:txBody>
      </p:sp>
      <p:sp>
        <p:nvSpPr>
          <p:cNvPr id="3" name="TextBox 2">
            <a:extLst>
              <a:ext uri="{FF2B5EF4-FFF2-40B4-BE49-F238E27FC236}">
                <a16:creationId xmlns:a16="http://schemas.microsoft.com/office/drawing/2014/main" id="{4DF61127-693A-4E2D-87B8-A3F4B8DC2307}"/>
              </a:ext>
            </a:extLst>
          </p:cNvPr>
          <p:cNvSpPr txBox="1"/>
          <p:nvPr/>
        </p:nvSpPr>
        <p:spPr>
          <a:xfrm>
            <a:off x="4290598" y="2280969"/>
            <a:ext cx="3766334" cy="646331"/>
          </a:xfrm>
          <a:prstGeom prst="rect">
            <a:avLst/>
          </a:prstGeom>
          <a:noFill/>
        </p:spPr>
        <p:txBody>
          <a:bodyPr wrap="square" rtlCol="0">
            <a:spAutoFit/>
          </a:bodyPr>
          <a:lstStyle/>
          <a:p>
            <a:r>
              <a:rPr lang="en-GB" dirty="0" err="1">
                <a:solidFill>
                  <a:schemeClr val="tx2"/>
                </a:solidFill>
                <a:latin typeface="Arial Bold" panose="020B0704020202020204" pitchFamily="34" charset="0"/>
                <a:cs typeface="Arial Bold" panose="020B0704020202020204" pitchFamily="34" charset="0"/>
              </a:rPr>
              <a:t>eSkills</a:t>
            </a:r>
            <a:r>
              <a:rPr lang="en-GB" dirty="0">
                <a:solidFill>
                  <a:schemeClr val="tx2"/>
                </a:solidFill>
                <a:latin typeface="Arial Bold" panose="020B0704020202020204" pitchFamily="34" charset="0"/>
                <a:cs typeface="Arial Bold" panose="020B0704020202020204" pitchFamily="34" charset="0"/>
              </a:rPr>
              <a:t> healthcare professionals should have </a:t>
            </a:r>
          </a:p>
        </p:txBody>
      </p:sp>
      <p:pic>
        <p:nvPicPr>
          <p:cNvPr id="5" name="Picture 4">
            <a:extLst>
              <a:ext uri="{FF2B5EF4-FFF2-40B4-BE49-F238E27FC236}">
                <a16:creationId xmlns:a16="http://schemas.microsoft.com/office/drawing/2014/main" id="{1DA9796D-1718-4BCE-8541-14DAB5A5A7C3}"/>
              </a:ext>
            </a:extLst>
          </p:cNvPr>
          <p:cNvPicPr>
            <a:picLocks noChangeAspect="1"/>
          </p:cNvPicPr>
          <p:nvPr/>
        </p:nvPicPr>
        <p:blipFill>
          <a:blip r:embed="rId3"/>
          <a:stretch>
            <a:fillRect/>
          </a:stretch>
        </p:blipFill>
        <p:spPr>
          <a:xfrm>
            <a:off x="4424855" y="2923345"/>
            <a:ext cx="2543503" cy="1759505"/>
          </a:xfrm>
          <a:prstGeom prst="rect">
            <a:avLst/>
          </a:prstGeom>
        </p:spPr>
      </p:pic>
      <p:sp>
        <p:nvSpPr>
          <p:cNvPr id="10" name="TextBox 9">
            <a:extLst>
              <a:ext uri="{FF2B5EF4-FFF2-40B4-BE49-F238E27FC236}">
                <a16:creationId xmlns:a16="http://schemas.microsoft.com/office/drawing/2014/main" id="{E294D812-4344-4BCE-9359-CB61B9C4EB22}"/>
              </a:ext>
            </a:extLst>
          </p:cNvPr>
          <p:cNvSpPr txBox="1"/>
          <p:nvPr/>
        </p:nvSpPr>
        <p:spPr>
          <a:xfrm>
            <a:off x="569870" y="2335140"/>
            <a:ext cx="2627584" cy="1200329"/>
          </a:xfrm>
          <a:prstGeom prst="rect">
            <a:avLst/>
          </a:prstGeom>
          <a:noFill/>
        </p:spPr>
        <p:txBody>
          <a:bodyPr wrap="square" rtlCol="0">
            <a:spAutoFit/>
          </a:bodyPr>
          <a:lstStyle/>
          <a:p>
            <a:r>
              <a:rPr lang="en-US" dirty="0">
                <a:solidFill>
                  <a:srgbClr val="FFC000"/>
                </a:solidFill>
                <a:latin typeface="Arial Bold" panose="020B0704020202020204" pitchFamily="34" charset="0"/>
                <a:cs typeface="Arial Bold" panose="020B0704020202020204" pitchFamily="34" charset="0"/>
              </a:rPr>
              <a:t>Reflecting on the ethical, legal, social implication of new technologies</a:t>
            </a:r>
          </a:p>
        </p:txBody>
      </p:sp>
      <p:sp>
        <p:nvSpPr>
          <p:cNvPr id="11" name="TextBox 10">
            <a:extLst>
              <a:ext uri="{FF2B5EF4-FFF2-40B4-BE49-F238E27FC236}">
                <a16:creationId xmlns:a16="http://schemas.microsoft.com/office/drawing/2014/main" id="{10B91AC7-9DF0-4CDA-9D0B-7DF401EB80EA}"/>
              </a:ext>
            </a:extLst>
          </p:cNvPr>
          <p:cNvSpPr txBox="1"/>
          <p:nvPr/>
        </p:nvSpPr>
        <p:spPr>
          <a:xfrm>
            <a:off x="8107107" y="2561921"/>
            <a:ext cx="2627584" cy="923330"/>
          </a:xfrm>
          <a:prstGeom prst="rect">
            <a:avLst/>
          </a:prstGeom>
          <a:noFill/>
        </p:spPr>
        <p:txBody>
          <a:bodyPr wrap="square" rtlCol="0">
            <a:spAutoFit/>
          </a:bodyPr>
          <a:lstStyle/>
          <a:p>
            <a:r>
              <a:rPr lang="en-GB" dirty="0">
                <a:solidFill>
                  <a:srgbClr val="FFC000"/>
                </a:solidFill>
                <a:latin typeface="Arial Bold" panose="020B0704020202020204" pitchFamily="34" charset="0"/>
                <a:cs typeface="Arial Bold" panose="020B0704020202020204" pitchFamily="34" charset="0"/>
              </a:rPr>
              <a:t>Communication skills including :</a:t>
            </a:r>
          </a:p>
          <a:p>
            <a:r>
              <a:rPr lang="en-GB" dirty="0">
                <a:solidFill>
                  <a:srgbClr val="FFC000"/>
                </a:solidFill>
                <a:latin typeface="Arial Bold" panose="020B0704020202020204" pitchFamily="34" charset="0"/>
                <a:cs typeface="Arial Bold" panose="020B0704020202020204" pitchFamily="34" charset="0"/>
              </a:rPr>
              <a:t> </a:t>
            </a:r>
          </a:p>
        </p:txBody>
      </p:sp>
      <p:sp>
        <p:nvSpPr>
          <p:cNvPr id="12" name="TextBox 11">
            <a:extLst>
              <a:ext uri="{FF2B5EF4-FFF2-40B4-BE49-F238E27FC236}">
                <a16:creationId xmlns:a16="http://schemas.microsoft.com/office/drawing/2014/main" id="{7ACCF838-7C27-46C1-97B3-5DC43BC9D42D}"/>
              </a:ext>
            </a:extLst>
          </p:cNvPr>
          <p:cNvSpPr txBox="1"/>
          <p:nvPr/>
        </p:nvSpPr>
        <p:spPr>
          <a:xfrm>
            <a:off x="8195759" y="3267660"/>
            <a:ext cx="3329842" cy="646331"/>
          </a:xfrm>
          <a:prstGeom prst="rect">
            <a:avLst/>
          </a:prstGeom>
          <a:noFill/>
        </p:spPr>
        <p:txBody>
          <a:bodyPr wrap="square" rtlCol="0">
            <a:spAutoFit/>
          </a:bodyPr>
          <a:lstStyle/>
          <a:p>
            <a:r>
              <a:rPr lang="en-US" dirty="0">
                <a:solidFill>
                  <a:srgbClr val="FFC000"/>
                </a:solidFill>
                <a:latin typeface="Arial Bold" panose="020B0704020202020204" pitchFamily="34" charset="0"/>
                <a:cs typeface="Arial Bold" panose="020B0704020202020204" pitchFamily="34" charset="0"/>
              </a:rPr>
              <a:t>- with people working in the technology sectors</a:t>
            </a:r>
          </a:p>
        </p:txBody>
      </p:sp>
      <p:sp>
        <p:nvSpPr>
          <p:cNvPr id="13" name="TextBox 12">
            <a:extLst>
              <a:ext uri="{FF2B5EF4-FFF2-40B4-BE49-F238E27FC236}">
                <a16:creationId xmlns:a16="http://schemas.microsoft.com/office/drawing/2014/main" id="{4E2B3D1A-C771-48EB-A4F1-F2FB717083AF}"/>
              </a:ext>
            </a:extLst>
          </p:cNvPr>
          <p:cNvSpPr txBox="1"/>
          <p:nvPr/>
        </p:nvSpPr>
        <p:spPr>
          <a:xfrm>
            <a:off x="1185856" y="3685082"/>
            <a:ext cx="2627584" cy="1200329"/>
          </a:xfrm>
          <a:prstGeom prst="rect">
            <a:avLst/>
          </a:prstGeom>
          <a:noFill/>
        </p:spPr>
        <p:txBody>
          <a:bodyPr wrap="square" rtlCol="0">
            <a:spAutoFit/>
          </a:bodyPr>
          <a:lstStyle/>
          <a:p>
            <a:r>
              <a:rPr lang="en-US" dirty="0">
                <a:solidFill>
                  <a:srgbClr val="FFC000"/>
                </a:solidFill>
                <a:latin typeface="Arial Bold" panose="020B0704020202020204" pitchFamily="34" charset="0"/>
                <a:cs typeface="Arial Bold" panose="020B0704020202020204" pitchFamily="34" charset="0"/>
              </a:rPr>
              <a:t>Assessing the (added) value, limitations and risks of new technologies </a:t>
            </a:r>
            <a:endParaRPr lang="en-GB" dirty="0">
              <a:solidFill>
                <a:srgbClr val="FFC000"/>
              </a:solidFill>
              <a:latin typeface="Arial Bold" panose="020B0704020202020204" pitchFamily="34" charset="0"/>
              <a:cs typeface="Arial Bold" panose="020B0704020202020204" pitchFamily="34" charset="0"/>
            </a:endParaRPr>
          </a:p>
        </p:txBody>
      </p:sp>
      <p:sp>
        <p:nvSpPr>
          <p:cNvPr id="15" name="TextBox 14">
            <a:extLst>
              <a:ext uri="{FF2B5EF4-FFF2-40B4-BE49-F238E27FC236}">
                <a16:creationId xmlns:a16="http://schemas.microsoft.com/office/drawing/2014/main" id="{37A0C471-9DC7-4F31-B96A-D31A077377BF}"/>
              </a:ext>
            </a:extLst>
          </p:cNvPr>
          <p:cNvSpPr txBox="1"/>
          <p:nvPr/>
        </p:nvSpPr>
        <p:spPr>
          <a:xfrm>
            <a:off x="1814736" y="1261204"/>
            <a:ext cx="4654189" cy="1200329"/>
          </a:xfrm>
          <a:prstGeom prst="rect">
            <a:avLst/>
          </a:prstGeom>
          <a:noFill/>
        </p:spPr>
        <p:txBody>
          <a:bodyPr wrap="square" rtlCol="0">
            <a:spAutoFit/>
          </a:bodyPr>
          <a:lstStyle/>
          <a:p>
            <a:r>
              <a:rPr lang="en-US" dirty="0">
                <a:solidFill>
                  <a:srgbClr val="FFC000"/>
                </a:solidFill>
                <a:latin typeface="Arial Bold" panose="020B0704020202020204" pitchFamily="34" charset="0"/>
                <a:cs typeface="Arial Bold" panose="020B0704020202020204" pitchFamily="34" charset="0"/>
              </a:rPr>
              <a:t>Understanding the concepts of </a:t>
            </a:r>
            <a:r>
              <a:rPr lang="en-US" dirty="0" err="1">
                <a:solidFill>
                  <a:srgbClr val="FFC000"/>
                </a:solidFill>
                <a:latin typeface="Arial Bold" panose="020B0704020202020204" pitchFamily="34" charset="0"/>
                <a:cs typeface="Arial Bold" panose="020B0704020202020204" pitchFamily="34" charset="0"/>
              </a:rPr>
              <a:t>mhealth</a:t>
            </a:r>
            <a:r>
              <a:rPr lang="en-US" dirty="0">
                <a:solidFill>
                  <a:srgbClr val="FFC000"/>
                </a:solidFill>
                <a:latin typeface="Arial Bold" panose="020B0704020202020204" pitchFamily="34" charset="0"/>
                <a:cs typeface="Arial Bold" panose="020B0704020202020204" pitchFamily="34" charset="0"/>
              </a:rPr>
              <a:t>, telehealth, machine learnings and robotics </a:t>
            </a:r>
            <a:r>
              <a:rPr lang="fr-BE" dirty="0">
                <a:solidFill>
                  <a:srgbClr val="FFC000"/>
                </a:solidFill>
                <a:latin typeface="Arial Bold" panose="020B0704020202020204" pitchFamily="34" charset="0"/>
                <a:cs typeface="Arial Bold" panose="020B0704020202020204" pitchFamily="34" charset="0"/>
              </a:rPr>
              <a:t>+</a:t>
            </a:r>
            <a:r>
              <a:rPr lang="en-US" dirty="0">
                <a:solidFill>
                  <a:srgbClr val="FFC000"/>
                </a:solidFill>
                <a:latin typeface="Arial Bold" panose="020B0704020202020204" pitchFamily="34" charset="0"/>
                <a:cs typeface="Arial Bold" panose="020B0704020202020204" pitchFamily="34" charset="0"/>
              </a:rPr>
              <a:t> their use </a:t>
            </a:r>
          </a:p>
          <a:p>
            <a:r>
              <a:rPr lang="en-GB" dirty="0">
                <a:solidFill>
                  <a:srgbClr val="FFC000"/>
                </a:solidFill>
                <a:latin typeface="Arial Bold" panose="020B0704020202020204" pitchFamily="34" charset="0"/>
                <a:cs typeface="Arial Bold" panose="020B0704020202020204" pitchFamily="34" charset="0"/>
              </a:rPr>
              <a:t> </a:t>
            </a:r>
          </a:p>
        </p:txBody>
      </p:sp>
      <p:sp>
        <p:nvSpPr>
          <p:cNvPr id="16" name="TextBox 15">
            <a:extLst>
              <a:ext uri="{FF2B5EF4-FFF2-40B4-BE49-F238E27FC236}">
                <a16:creationId xmlns:a16="http://schemas.microsoft.com/office/drawing/2014/main" id="{14CB867A-721E-4BF4-9CEB-38096AE84F76}"/>
              </a:ext>
            </a:extLst>
          </p:cNvPr>
          <p:cNvSpPr txBox="1"/>
          <p:nvPr/>
        </p:nvSpPr>
        <p:spPr>
          <a:xfrm>
            <a:off x="8056932" y="5014289"/>
            <a:ext cx="4098576" cy="646331"/>
          </a:xfrm>
          <a:prstGeom prst="rect">
            <a:avLst/>
          </a:prstGeom>
          <a:noFill/>
        </p:spPr>
        <p:txBody>
          <a:bodyPr wrap="square" rtlCol="0">
            <a:spAutoFit/>
          </a:bodyPr>
          <a:lstStyle/>
          <a:p>
            <a:r>
              <a:rPr lang="en-US" dirty="0">
                <a:solidFill>
                  <a:srgbClr val="FFC000"/>
                </a:solidFill>
                <a:latin typeface="Arial Bold" panose="020B0704020202020204" pitchFamily="34" charset="0"/>
                <a:cs typeface="Arial Bold" panose="020B0704020202020204" pitchFamily="34" charset="0"/>
              </a:rPr>
              <a:t>-  effectively communicate with patients via electronic media</a:t>
            </a:r>
          </a:p>
        </p:txBody>
      </p:sp>
      <p:sp>
        <p:nvSpPr>
          <p:cNvPr id="17" name="TextBox 16">
            <a:extLst>
              <a:ext uri="{FF2B5EF4-FFF2-40B4-BE49-F238E27FC236}">
                <a16:creationId xmlns:a16="http://schemas.microsoft.com/office/drawing/2014/main" id="{2E8CC8C7-6886-4645-B880-9D024920CFBD}"/>
              </a:ext>
            </a:extLst>
          </p:cNvPr>
          <p:cNvSpPr txBox="1"/>
          <p:nvPr/>
        </p:nvSpPr>
        <p:spPr>
          <a:xfrm>
            <a:off x="1883662" y="5102824"/>
            <a:ext cx="3501385" cy="1200329"/>
          </a:xfrm>
          <a:prstGeom prst="rect">
            <a:avLst/>
          </a:prstGeom>
          <a:noFill/>
        </p:spPr>
        <p:txBody>
          <a:bodyPr wrap="square" rtlCol="0">
            <a:spAutoFit/>
          </a:bodyPr>
          <a:lstStyle/>
          <a:p>
            <a:r>
              <a:rPr lang="en-US" dirty="0">
                <a:solidFill>
                  <a:srgbClr val="FFC000"/>
                </a:solidFill>
                <a:latin typeface="Arial Bold" panose="020B0704020202020204" pitchFamily="34" charset="0"/>
                <a:cs typeface="Arial Bold" panose="020B0704020202020204" pitchFamily="34" charset="0"/>
              </a:rPr>
              <a:t>Understanding the future directions of digital health nationally and internationally</a:t>
            </a:r>
          </a:p>
          <a:p>
            <a:r>
              <a:rPr lang="en-GB" dirty="0">
                <a:solidFill>
                  <a:srgbClr val="FFC000"/>
                </a:solidFill>
                <a:latin typeface="Arial Bold" panose="020B0704020202020204" pitchFamily="34" charset="0"/>
                <a:cs typeface="Arial Bold" panose="020B0704020202020204" pitchFamily="34" charset="0"/>
              </a:rPr>
              <a:t>   </a:t>
            </a:r>
          </a:p>
        </p:txBody>
      </p:sp>
      <p:sp>
        <p:nvSpPr>
          <p:cNvPr id="19" name="TextBox 18">
            <a:extLst>
              <a:ext uri="{FF2B5EF4-FFF2-40B4-BE49-F238E27FC236}">
                <a16:creationId xmlns:a16="http://schemas.microsoft.com/office/drawing/2014/main" id="{38AAA874-3E35-4D4E-84FB-ACB0CA8B485C}"/>
              </a:ext>
            </a:extLst>
          </p:cNvPr>
          <p:cNvSpPr txBox="1"/>
          <p:nvPr/>
        </p:nvSpPr>
        <p:spPr>
          <a:xfrm>
            <a:off x="8056932" y="3973799"/>
            <a:ext cx="3837274" cy="1200329"/>
          </a:xfrm>
          <a:prstGeom prst="rect">
            <a:avLst/>
          </a:prstGeom>
          <a:noFill/>
        </p:spPr>
        <p:txBody>
          <a:bodyPr wrap="square" rtlCol="0">
            <a:spAutoFit/>
          </a:bodyPr>
          <a:lstStyle/>
          <a:p>
            <a:r>
              <a:rPr lang="en-US" dirty="0">
                <a:solidFill>
                  <a:srgbClr val="FFC000"/>
                </a:solidFill>
                <a:latin typeface="Arial Bold" panose="020B0704020202020204" pitchFamily="34" charset="0"/>
                <a:cs typeface="Arial Bold" panose="020B0704020202020204" pitchFamily="34" charset="0"/>
              </a:rPr>
              <a:t>- translate and communicate (digital) technologies with healthcare workers and patients </a:t>
            </a:r>
          </a:p>
          <a:p>
            <a:r>
              <a:rPr lang="en-GB" dirty="0">
                <a:solidFill>
                  <a:srgbClr val="FFC000"/>
                </a:solidFill>
                <a:latin typeface="Arial Bold" panose="020B0704020202020204" pitchFamily="34" charset="0"/>
                <a:cs typeface="Arial Bold" panose="020B0704020202020204" pitchFamily="34" charset="0"/>
              </a:rPr>
              <a:t>  </a:t>
            </a:r>
          </a:p>
        </p:txBody>
      </p:sp>
      <p:sp>
        <p:nvSpPr>
          <p:cNvPr id="20" name="TextBox 19">
            <a:extLst>
              <a:ext uri="{FF2B5EF4-FFF2-40B4-BE49-F238E27FC236}">
                <a16:creationId xmlns:a16="http://schemas.microsoft.com/office/drawing/2014/main" id="{0C98D15E-305C-425F-BCF6-BA5F6211C630}"/>
              </a:ext>
            </a:extLst>
          </p:cNvPr>
          <p:cNvSpPr txBox="1"/>
          <p:nvPr/>
        </p:nvSpPr>
        <p:spPr>
          <a:xfrm>
            <a:off x="7195081" y="6017653"/>
            <a:ext cx="3995433" cy="707886"/>
          </a:xfrm>
          <a:prstGeom prst="rect">
            <a:avLst/>
          </a:prstGeom>
          <a:noFill/>
        </p:spPr>
        <p:txBody>
          <a:bodyPr wrap="square" rtlCol="0">
            <a:spAutoFit/>
          </a:bodyPr>
          <a:lstStyle/>
          <a:p>
            <a:r>
              <a:rPr lang="en-GB" sz="1200" dirty="0">
                <a:solidFill>
                  <a:schemeClr val="tx2"/>
                </a:solidFill>
              </a:rPr>
              <a:t>Source: </a:t>
            </a:r>
            <a:r>
              <a:rPr lang="en-US" sz="1200" dirty="0">
                <a:solidFill>
                  <a:schemeClr val="tx2"/>
                </a:solidFill>
              </a:rPr>
              <a:t>Digital skills for future-proof doctors (Digital Doc) by Erasmus MC, University Medical Center Rotterdam</a:t>
            </a:r>
          </a:p>
          <a:p>
            <a:r>
              <a:rPr lang="en-GB" sz="1600" dirty="0">
                <a:solidFill>
                  <a:srgbClr val="FFC000"/>
                </a:solidFill>
                <a:latin typeface="Arial Bold" panose="020B0704020202020204" pitchFamily="34" charset="0"/>
                <a:cs typeface="Arial Bold" panose="020B0704020202020204" pitchFamily="34" charset="0"/>
              </a:rPr>
              <a:t>   </a:t>
            </a:r>
          </a:p>
        </p:txBody>
      </p:sp>
      <p:sp>
        <p:nvSpPr>
          <p:cNvPr id="7" name="Rectangle 6">
            <a:extLst>
              <a:ext uri="{FF2B5EF4-FFF2-40B4-BE49-F238E27FC236}">
                <a16:creationId xmlns:a16="http://schemas.microsoft.com/office/drawing/2014/main" id="{5FBEADF0-2FCB-41BA-AE58-668AFFD1508C}"/>
              </a:ext>
            </a:extLst>
          </p:cNvPr>
          <p:cNvSpPr/>
          <p:nvPr/>
        </p:nvSpPr>
        <p:spPr>
          <a:xfrm>
            <a:off x="6787121" y="1281345"/>
            <a:ext cx="5267557" cy="923330"/>
          </a:xfrm>
          <a:prstGeom prst="rect">
            <a:avLst/>
          </a:prstGeom>
        </p:spPr>
        <p:txBody>
          <a:bodyPr wrap="square">
            <a:spAutoFit/>
          </a:bodyPr>
          <a:lstStyle/>
          <a:p>
            <a:r>
              <a:rPr lang="en-US" dirty="0">
                <a:solidFill>
                  <a:srgbClr val="FFC000"/>
                </a:solidFill>
                <a:latin typeface="Arial Bold" panose="020B0704020202020204" pitchFamily="34" charset="0"/>
                <a:cs typeface="Arial Bold" panose="020B0704020202020204" pitchFamily="34" charset="0"/>
              </a:rPr>
              <a:t>Computer literacy and the ability to read, understand and forward information using smart devices, mobile applications</a:t>
            </a:r>
          </a:p>
        </p:txBody>
      </p:sp>
    </p:spTree>
    <p:extLst>
      <p:ext uri="{BB962C8B-B14F-4D97-AF65-F5344CB8AC3E}">
        <p14:creationId xmlns:p14="http://schemas.microsoft.com/office/powerpoint/2010/main" val="594362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2934</TotalTime>
  <Words>529</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Bold</vt:lpstr>
      <vt:lpstr>Arial Narrow</vt:lpstr>
      <vt:lpstr>Calibri</vt:lpstr>
      <vt:lpstr>Office Theme</vt:lpstr>
      <vt:lpstr>eSkills for healthcare professionals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 Pfefferle</dc:creator>
  <cp:lastModifiedBy>Caroline Heilpern</cp:lastModifiedBy>
  <cp:revision>237</cp:revision>
  <dcterms:created xsi:type="dcterms:W3CDTF">2017-05-02T11:40:50Z</dcterms:created>
  <dcterms:modified xsi:type="dcterms:W3CDTF">2020-09-18T12:49:50Z</dcterms:modified>
</cp:coreProperties>
</file>